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58" r:id="rId2"/>
    <p:sldId id="259" r:id="rId3"/>
    <p:sldId id="427" r:id="rId4"/>
    <p:sldId id="301" r:id="rId5"/>
    <p:sldId id="302" r:id="rId6"/>
    <p:sldId id="401" r:id="rId7"/>
    <p:sldId id="428" r:id="rId8"/>
    <p:sldId id="429" r:id="rId9"/>
    <p:sldId id="430" r:id="rId10"/>
    <p:sldId id="431" r:id="rId11"/>
    <p:sldId id="432" r:id="rId12"/>
    <p:sldId id="433" r:id="rId13"/>
    <p:sldId id="434" r:id="rId14"/>
    <p:sldId id="435" r:id="rId15"/>
    <p:sldId id="436" r:id="rId16"/>
    <p:sldId id="437" r:id="rId17"/>
    <p:sldId id="438" r:id="rId18"/>
    <p:sldId id="439" r:id="rId19"/>
    <p:sldId id="440" r:id="rId20"/>
    <p:sldId id="441" r:id="rId21"/>
    <p:sldId id="442" r:id="rId22"/>
    <p:sldId id="443" r:id="rId23"/>
    <p:sldId id="444" r:id="rId24"/>
    <p:sldId id="445" r:id="rId25"/>
    <p:sldId id="446" r:id="rId26"/>
    <p:sldId id="447" r:id="rId27"/>
    <p:sldId id="448" r:id="rId28"/>
    <p:sldId id="450" r:id="rId29"/>
    <p:sldId id="451" r:id="rId30"/>
    <p:sldId id="264" r:id="rId31"/>
    <p:sldId id="407" r:id="rId32"/>
    <p:sldId id="452" r:id="rId33"/>
    <p:sldId id="453" r:id="rId34"/>
    <p:sldId id="454" r:id="rId35"/>
    <p:sldId id="455" r:id="rId36"/>
    <p:sldId id="456" r:id="rId37"/>
    <p:sldId id="457" r:id="rId38"/>
    <p:sldId id="458" r:id="rId39"/>
    <p:sldId id="460" r:id="rId40"/>
    <p:sldId id="461" r:id="rId41"/>
    <p:sldId id="459" r:id="rId42"/>
    <p:sldId id="462"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6" r:id="rId56"/>
    <p:sldId id="477" r:id="rId57"/>
    <p:sldId id="482" r:id="rId58"/>
    <p:sldId id="484" r:id="rId59"/>
    <p:sldId id="483" r:id="rId60"/>
    <p:sldId id="481" r:id="rId61"/>
    <p:sldId id="480" r:id="rId62"/>
    <p:sldId id="479" r:id="rId63"/>
    <p:sldId id="478"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512" r:id="rId92"/>
    <p:sldId id="513" r:id="rId93"/>
    <p:sldId id="514" r:id="rId94"/>
    <p:sldId id="515" r:id="rId95"/>
    <p:sldId id="516" r:id="rId96"/>
    <p:sldId id="517" r:id="rId97"/>
    <p:sldId id="518" r:id="rId98"/>
    <p:sldId id="519" r:id="rId99"/>
    <p:sldId id="391" r:id="rId100"/>
    <p:sldId id="520" r:id="rId101"/>
    <p:sldId id="280" r:id="rId102"/>
    <p:sldId id="522" r:id="rId103"/>
    <p:sldId id="521" r:id="rId10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47" d="100"/>
          <a:sy n="47" d="100"/>
        </p:scale>
        <p:origin x="77" y="8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C" sz="1800" kern="1200" dirty="0"/>
            <a:t>Identificar la infraestructura y herramientas de la plataforma .NET, también comparar el lenguaje de programación C# con otros lenguajes y crear una aplicación en el que se use la interoperabilidad de lenguajes de programación C#, F# y Visual Basic, además aprender los usos y beneficios de utilizar .NET Standard como herramienta para crear aplicaciones multiplataforma.</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solidFill>
                <a:prstClr val="black"/>
              </a:solidFill>
              <a:latin typeface="Gill Sans MT" panose="020B0502020104020203"/>
              <a:ea typeface="+mn-ea"/>
              <a:cs typeface="+mn-cs"/>
            </a:rPr>
            <a:t>Conocer y desarrollar aplicaciones utilizando .NET Framework y .NET Core.</a:t>
          </a:r>
        </a:p>
        <a:p>
          <a:r>
            <a:rPr lang="es-ES" sz="1800" kern="1200" dirty="0">
              <a:solidFill>
                <a:prstClr val="black"/>
              </a:solidFill>
              <a:latin typeface="Gill Sans MT" panose="020B0502020104020203"/>
              <a:ea typeface="+mn-ea"/>
              <a:cs typeface="+mn-cs"/>
            </a:rPr>
            <a:t>Aprovechar los beneficios de los avances tecnológicos de Microsoft en todas las generaciones de .NET y sus bibliotecas de código abierto.</a:t>
          </a:r>
          <a:endParaRPr lang="es-EC" sz="1800" kern="1200" dirty="0">
            <a:solidFill>
              <a:prstClr val="black"/>
            </a:solidFill>
            <a:latin typeface="Gill Sans MT" panose="020B0502020104020203"/>
            <a:ea typeface="+mn-ea"/>
            <a:cs typeface="+mn-cs"/>
          </a:endParaRPr>
        </a:p>
        <a:p>
          <a:pPr>
            <a:lnSpc>
              <a:spcPct val="100000"/>
            </a:lnSpc>
          </a:pP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2" custLinFactNeighborX="0" custLinFactNeighborY="-70036"/>
      <dgm:spPr/>
    </dgm:pt>
    <dgm:pt modelId="{EF3EB306-BCA3-4296-A73B-A62F39E9DF48}" type="pres">
      <dgm:prSet presAssocID="{5ABBEA2F-05EC-411F-8218-4910F8943ECA}" presName="iconRect" presStyleLbl="node1" presStyleIdx="0" presStyleCnt="2"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2" custScaleX="103519"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2" custLinFactNeighborX="0" custLinFactNeighborY="2963"/>
      <dgm:spPr/>
    </dgm:pt>
    <dgm:pt modelId="{36AB2EC3-1CDA-48AC-B302-ECAE9B4EFA69}" type="pres">
      <dgm:prSet presAssocID="{641D0B15-1DA1-45A1-8DFE-F4EB02E891AF}" presName="iconRect" presStyleLbl="node1" presStyleIdx="1" presStyleCnt="2"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2" custLinFactNeighborX="0" custLinFactNeighborY="296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23446" y="0"/>
          <a:ext cx="8269845" cy="19154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555989" y="456189"/>
          <a:ext cx="1055581" cy="10535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2085494" y="0"/>
          <a:ext cx="6207796" cy="191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21" tIns="202921" rIns="202921" bIns="202921" numCol="1" spcCol="1270" anchor="ctr" anchorCtr="0">
          <a:noAutofit/>
        </a:bodyPr>
        <a:lstStyle/>
        <a:p>
          <a:pPr marL="0" lvl="0" indent="0" algn="l" defTabSz="800100">
            <a:lnSpc>
              <a:spcPct val="100000"/>
            </a:lnSpc>
            <a:spcBef>
              <a:spcPct val="0"/>
            </a:spcBef>
            <a:spcAft>
              <a:spcPct val="35000"/>
            </a:spcAft>
            <a:buNone/>
          </a:pPr>
          <a:r>
            <a:rPr lang="es-EC" sz="1800" kern="1200" dirty="0"/>
            <a:t>Identificar la infraestructura y herramientas de la plataforma .NET, también comparar el lenguaje de programación C# con otros lenguajes y crear una aplicación en el que se use la interoperabilidad de lenguajes de programación C#, F# y Visual Basic, además aprender los usos y beneficios de utilizar .NET Standard como herramienta para crear aplicaciones multiplataforma.</a:t>
          </a:r>
          <a:endParaRPr lang="en-US" sz="1800" kern="1200" dirty="0">
            <a:solidFill>
              <a:schemeClr val="tx1"/>
            </a:solidFill>
            <a:latin typeface="+mn-lt"/>
            <a:ea typeface="+mn-ea"/>
            <a:cs typeface="+mn-cs"/>
          </a:endParaRPr>
        </a:p>
      </dsp:txBody>
      <dsp:txXfrm>
        <a:off x="2085494" y="0"/>
        <a:ext cx="6207796" cy="1917364"/>
      </dsp:txXfrm>
    </dsp:sp>
    <dsp:sp modelId="{C81997EB-978D-4304-B6DD-B5A7CA71AA95}">
      <dsp:nvSpPr>
        <dsp:cNvPr id="0" name=""/>
        <dsp:cNvSpPr/>
      </dsp:nvSpPr>
      <dsp:spPr>
        <a:xfrm>
          <a:off x="-23446" y="2227350"/>
          <a:ext cx="8269845" cy="19154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555989" y="2700655"/>
          <a:ext cx="1055581" cy="1053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2191007" y="2225478"/>
          <a:ext cx="5996770" cy="1917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21" tIns="202921" rIns="202921" bIns="202921" numCol="1" spcCol="1270" anchor="ctr" anchorCtr="0">
          <a:noAutofit/>
        </a:bodyPr>
        <a:lstStyle/>
        <a:p>
          <a:pPr marL="0" lvl="0" indent="0" algn="l" defTabSz="800100">
            <a:lnSpc>
              <a:spcPct val="100000"/>
            </a:lnSpc>
            <a:spcBef>
              <a:spcPct val="0"/>
            </a:spcBef>
            <a:spcAft>
              <a:spcPct val="35000"/>
            </a:spcAft>
            <a:buNone/>
          </a:pPr>
          <a:r>
            <a:rPr lang="es-ES" sz="1800" kern="1200" dirty="0">
              <a:solidFill>
                <a:prstClr val="black"/>
              </a:solidFill>
              <a:latin typeface="Gill Sans MT" panose="020B0502020104020203"/>
              <a:ea typeface="+mn-ea"/>
              <a:cs typeface="+mn-cs"/>
            </a:rPr>
            <a:t>Conocer y desarrollar aplicaciones utilizando .NET Framework y .NET Core.</a:t>
          </a:r>
        </a:p>
        <a:p>
          <a:pPr marL="0" lvl="0" indent="0" algn="l" defTabSz="800100">
            <a:spcBef>
              <a:spcPct val="0"/>
            </a:spcBef>
            <a:spcAft>
              <a:spcPct val="35000"/>
            </a:spcAft>
            <a:buNone/>
          </a:pPr>
          <a:r>
            <a:rPr lang="es-ES" sz="1800" kern="1200" dirty="0">
              <a:solidFill>
                <a:prstClr val="black"/>
              </a:solidFill>
              <a:latin typeface="Gill Sans MT" panose="020B0502020104020203"/>
              <a:ea typeface="+mn-ea"/>
              <a:cs typeface="+mn-cs"/>
            </a:rPr>
            <a:t>Aprovechar los beneficios de los avances tecnológicos de Microsoft en todas las generaciones de .NET y sus bibliotecas de código abierto.</a:t>
          </a:r>
          <a:endParaRPr lang="es-EC" sz="1800" kern="1200" dirty="0">
            <a:solidFill>
              <a:prstClr val="black"/>
            </a:solidFill>
            <a:latin typeface="Gill Sans MT" panose="020B0502020104020203"/>
            <a:ea typeface="+mn-ea"/>
            <a:cs typeface="+mn-cs"/>
          </a:endParaRPr>
        </a:p>
        <a:p>
          <a:pPr marL="0" lvl="0" indent="0" algn="l" defTabSz="800100">
            <a:lnSpc>
              <a:spcPct val="100000"/>
            </a:lnSpc>
            <a:spcBef>
              <a:spcPct val="0"/>
            </a:spcBef>
            <a:spcAft>
              <a:spcPct val="35000"/>
            </a:spcAft>
            <a:buNone/>
          </a:pPr>
          <a:endParaRPr lang="en-US" sz="1800" kern="1200" dirty="0">
            <a:solidFill>
              <a:prstClr val="black"/>
            </a:solidFill>
            <a:latin typeface="Gill Sans MT" panose="020B0502020104020203"/>
            <a:ea typeface="+mn-ea"/>
            <a:cs typeface="+mn-cs"/>
          </a:endParaRPr>
        </a:p>
      </dsp:txBody>
      <dsp:txXfrm>
        <a:off x="2191007" y="2225478"/>
        <a:ext cx="5996770" cy="19173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01/02/2023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30</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2/1/2023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2/1/2023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2/1/2023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2/1/2023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2/1/2023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n-US" dirty="0">
                <a:solidFill>
                  <a:schemeClr val="bg1"/>
                </a:solidFill>
              </a:rPr>
              <a:t>PLATAFORMA .NET</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01/02/2023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3.4	entorno de tiempo de ejecución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413952" cy="2599764"/>
          </a:xfrm>
        </p:spPr>
        <p:txBody>
          <a:bodyPr>
            <a:normAutofit fontScale="92500"/>
          </a:bodyPr>
          <a:lstStyle/>
          <a:p>
            <a:pPr marL="0" marR="0" indent="0">
              <a:lnSpc>
                <a:spcPct val="115000"/>
              </a:lnSpc>
              <a:spcBef>
                <a:spcPts val="0"/>
              </a:spcBef>
              <a:spcAft>
                <a:spcPts val="1000"/>
              </a:spcAft>
              <a:buNone/>
            </a:pPr>
            <a:r>
              <a:rPr lang="es-ES" dirty="0">
                <a:solidFill>
                  <a:schemeClr val="tx1"/>
                </a:solidFill>
              </a:rPr>
              <a:t>Aún hay </a:t>
            </a:r>
            <a:r>
              <a:rPr lang="es-ES" dirty="0" err="1">
                <a:solidFill>
                  <a:schemeClr val="tx1"/>
                </a:solidFill>
              </a:rPr>
              <a:t>APIs</a:t>
            </a:r>
            <a:r>
              <a:rPr lang="es-ES" dirty="0">
                <a:solidFill>
                  <a:schemeClr val="tx1"/>
                </a:solidFill>
              </a:rPr>
              <a:t> adicionales que son específicas de los sistemas operativos en los que se ejecuta, por ejemplo, .NET Framework para Windows incluye una app para acceder al registro de Windows y así sucede en cada plataforma. Existen </a:t>
            </a:r>
            <a:r>
              <a:rPr lang="es-ES" dirty="0" err="1">
                <a:solidFill>
                  <a:schemeClr val="tx1"/>
                </a:solidFill>
              </a:rPr>
              <a:t>APIs</a:t>
            </a:r>
            <a:r>
              <a:rPr lang="es-ES" dirty="0">
                <a:solidFill>
                  <a:schemeClr val="tx1"/>
                </a:solidFill>
              </a:rPr>
              <a:t> específicas para cada plataforma que no pueden ser usadas por otros, se tienen los entornos de ejecución que es en donde se ejecuta el programa administrador para .NET Framework CLR (</a:t>
            </a:r>
            <a:r>
              <a:rPr lang="es-ES" dirty="0" err="1">
                <a:solidFill>
                  <a:schemeClr val="tx1"/>
                </a:solidFill>
              </a:rPr>
              <a:t>Common</a:t>
            </a:r>
            <a:r>
              <a:rPr lang="es-ES" dirty="0">
                <a:solidFill>
                  <a:schemeClr val="tx1"/>
                </a:solidFill>
              </a:rPr>
              <a:t> </a:t>
            </a:r>
            <a:r>
              <a:rPr lang="es-ES" dirty="0" err="1">
                <a:solidFill>
                  <a:schemeClr val="tx1"/>
                </a:solidFill>
              </a:rPr>
              <a:t>Language</a:t>
            </a:r>
            <a:r>
              <a:rPr lang="es-ES" dirty="0">
                <a:solidFill>
                  <a:schemeClr val="tx1"/>
                </a:solidFill>
              </a:rPr>
              <a:t> </a:t>
            </a:r>
            <a:r>
              <a:rPr lang="es-ES" dirty="0" err="1">
                <a:solidFill>
                  <a:schemeClr val="tx1"/>
                </a:solidFill>
              </a:rPr>
              <a:t>Runtime</a:t>
            </a:r>
            <a:r>
              <a:rPr lang="es-ES" dirty="0">
                <a:solidFill>
                  <a:schemeClr val="tx1"/>
                </a:solidFill>
              </a:rPr>
              <a:t>), para .NET CORE (</a:t>
            </a:r>
            <a:r>
              <a:rPr lang="es-ES" dirty="0" err="1">
                <a:solidFill>
                  <a:schemeClr val="tx1"/>
                </a:solidFill>
              </a:rPr>
              <a:t>CoreCommon</a:t>
            </a:r>
            <a:r>
              <a:rPr lang="es-ES" dirty="0">
                <a:solidFill>
                  <a:schemeClr val="tx1"/>
                </a:solidFill>
              </a:rPr>
              <a:t> </a:t>
            </a:r>
            <a:r>
              <a:rPr lang="es-ES" dirty="0" err="1">
                <a:solidFill>
                  <a:schemeClr val="tx1"/>
                </a:solidFill>
              </a:rPr>
              <a:t>Language</a:t>
            </a:r>
            <a:r>
              <a:rPr lang="es-ES" dirty="0">
                <a:solidFill>
                  <a:schemeClr val="tx1"/>
                </a:solidFill>
              </a:rPr>
              <a:t> </a:t>
            </a:r>
            <a:r>
              <a:rPr lang="es-ES" dirty="0" err="1">
                <a:solidFill>
                  <a:schemeClr val="tx1"/>
                </a:solidFill>
              </a:rPr>
              <a:t>Runtime</a:t>
            </a:r>
            <a:r>
              <a:rPr lang="es-ES" dirty="0">
                <a:solidFill>
                  <a:schemeClr val="tx1"/>
                </a:solidFill>
              </a:rPr>
              <a:t>) y para UWP.NET nativo usa una pequeña parte de la biblioteca CORE de .NET CORE por el cual muchos lo consideran dentro de la implementación de .NET CORE, pero sería en sí una implementación más [3].</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pic>
        <p:nvPicPr>
          <p:cNvPr id="4" name="Picture 6" descr="Graphical user interface&#10;&#10;Description automatically generated">
            <a:extLst>
              <a:ext uri="{FF2B5EF4-FFF2-40B4-BE49-F238E27FC236}">
                <a16:creationId xmlns:a16="http://schemas.microsoft.com/office/drawing/2014/main" id="{6D933EE5-D001-2A84-E824-3314870A4BD3}"/>
              </a:ext>
            </a:extLst>
          </p:cNvPr>
          <p:cNvPicPr>
            <a:picLocks noChangeAspect="1"/>
          </p:cNvPicPr>
          <p:nvPr/>
        </p:nvPicPr>
        <p:blipFill>
          <a:blip r:embed="rId2"/>
          <a:stretch>
            <a:fillRect/>
          </a:stretch>
        </p:blipFill>
        <p:spPr>
          <a:xfrm>
            <a:off x="2643958" y="5260839"/>
            <a:ext cx="4879340" cy="6470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8147939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894114"/>
            <a:ext cx="8176728" cy="4867941"/>
          </a:xfrm>
        </p:spPr>
        <p:txBody>
          <a:bodyPr>
            <a:normAutofit/>
          </a:bodyPr>
          <a:lstStyle/>
          <a:p>
            <a:r>
              <a:rPr lang="es-ES" dirty="0">
                <a:solidFill>
                  <a:schemeClr val="tx1"/>
                </a:solidFill>
              </a:rPr>
              <a:t>.NET Standard es un estándar de API que permite a los desarrolladores escribir aplicaciones que se ejecuten en diferentes plataformas de .NET, garantizando la compatibilidad entre ellas.</a:t>
            </a:r>
          </a:p>
          <a:p>
            <a:r>
              <a:rPr lang="es-ES" dirty="0">
                <a:solidFill>
                  <a:schemeClr val="tx1"/>
                </a:solidFill>
              </a:rPr>
              <a:t>.NET Framework es una plataforma de desarrollo de aplicaciones que solo funciona en Windows y es adecuada para aplicaciones existentes que requieren funcionalidades específicas de Windows.</a:t>
            </a:r>
          </a:p>
          <a:p>
            <a:r>
              <a:rPr lang="es-ES" dirty="0">
                <a:solidFill>
                  <a:schemeClr val="tx1"/>
                </a:solidFill>
              </a:rPr>
              <a:t>La elección correcta de la plataforma depende del tipo de aplicación que se está desarrollando y de las necesidades específicas de la aplicación. Es importante evaluar cuidadosamente las opciones antes de decidir qué plataforma utilizar.</a:t>
            </a:r>
          </a:p>
          <a:p>
            <a:r>
              <a:rPr lang="es-ES" dirty="0">
                <a:solidFill>
                  <a:schemeClr val="tx1"/>
                </a:solidFill>
              </a:rPr>
              <a:t>En general, .NET ofrece una gran cantidad de recursos y herramientas para los desarrolladores, lo que permite crear aplicaciones avanzadas y de alta calidad de manera eficiente.</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100</a:t>
            </a:fld>
            <a:endParaRPr lang="en-US" sz="2800" dirty="0">
              <a:solidFill>
                <a:schemeClr val="bg1"/>
              </a:solidFill>
            </a:endParaRPr>
          </a:p>
        </p:txBody>
      </p:sp>
    </p:spTree>
    <p:extLst>
      <p:ext uri="{BB962C8B-B14F-4D97-AF65-F5344CB8AC3E}">
        <p14:creationId xmlns:p14="http://schemas.microsoft.com/office/powerpoint/2010/main" val="890274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975757"/>
            <a:ext cx="8176728" cy="4798445"/>
          </a:xfrm>
        </p:spPr>
        <p:txBody>
          <a:bodyPr>
            <a:normAutofit fontScale="92500" lnSpcReduction="10000"/>
          </a:bodyPr>
          <a:lstStyle/>
          <a:p>
            <a:pPr algn="just"/>
            <a:r>
              <a:rPr lang="es-ES" dirty="0">
                <a:solidFill>
                  <a:schemeClr val="tx1"/>
                </a:solidFill>
              </a:rPr>
              <a:t>Se recomienda mantenerse actualizado con las últimas versiones y tecnologías ofrecidas por .NET, además de aprender a utilizar las herramientas proporcionadas por el entorno de desarrollo.</a:t>
            </a:r>
          </a:p>
          <a:p>
            <a:pPr algn="just"/>
            <a:r>
              <a:rPr lang="es-ES" dirty="0">
                <a:solidFill>
                  <a:schemeClr val="tx1"/>
                </a:solidFill>
              </a:rPr>
              <a:t>.NET Core es una plataforma de desarrollo de aplicaciones de código abierto y multiplataforma, se recomienda usar .NET Core para aplicaciones nuevas y modernas.</a:t>
            </a:r>
          </a:p>
          <a:p>
            <a:pPr algn="just"/>
            <a:r>
              <a:rPr lang="es-ES" dirty="0">
                <a:solidFill>
                  <a:schemeClr val="tx1"/>
                </a:solidFill>
              </a:rPr>
              <a:t>.NET Standard es un estándar de API que permite a los desarrolladores escribir aplicaciones que se ejecuten en diferentes plataformas de .NET, se recomienda usar .NET Standard para asegurar la compatibilidad entre diferentes plataformas de .NET.</a:t>
            </a:r>
          </a:p>
          <a:p>
            <a:pPr algn="just"/>
            <a:r>
              <a:rPr lang="es-ES" dirty="0">
                <a:solidFill>
                  <a:schemeClr val="tx1"/>
                </a:solidFill>
              </a:rPr>
              <a:t>.NET Framework es una plataforma de desarrollo de aplicaciones que solo funciona en Windows, se recomienda usar .NET Framework para aplicaciones existentes que requieren funcionalidades específicas de Windows.</a:t>
            </a:r>
          </a:p>
          <a:p>
            <a:pPr algn="just"/>
            <a:r>
              <a:rPr lang="es-ES" dirty="0">
                <a:solidFill>
                  <a:schemeClr val="tx1"/>
                </a:solidFill>
              </a:rPr>
              <a:t>Es importante elegir la plataforma correcta para el proyecto y asegurarse de elegir la versión más actualizada de la plataforma para aprovechar las últimas características y mejoras de rendimiento.</a:t>
            </a:r>
          </a:p>
          <a:p>
            <a:pPr algn="just"/>
            <a:r>
              <a:rPr lang="es-ES" dirty="0">
                <a:solidFill>
                  <a:schemeClr val="tx1"/>
                </a:solidFill>
              </a:rPr>
              <a:t>Para asegurar la seguridad y la escalabilidad de la aplicación, es importante seguir las mejores prácticas de desarrollo y actualizar regularmente la aplicación.</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101</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BIBLIOGRAFIA</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975757"/>
            <a:ext cx="8176728" cy="4798445"/>
          </a:xfrm>
        </p:spPr>
        <p:txBody>
          <a:bodyPr>
            <a:normAutofit lnSpcReduction="10000"/>
          </a:bodyPr>
          <a:lstStyle/>
          <a:p>
            <a:pPr algn="just"/>
            <a:r>
              <a:rPr lang="es-ES" dirty="0">
                <a:solidFill>
                  <a:schemeClr val="tx1"/>
                </a:solidFill>
              </a:rPr>
              <a:t>[1].	</a:t>
            </a:r>
            <a:r>
              <a:rPr lang="es-ES" dirty="0" err="1">
                <a:solidFill>
                  <a:schemeClr val="tx1"/>
                </a:solidFill>
              </a:rPr>
              <a:t>Code</a:t>
            </a:r>
            <a:r>
              <a:rPr lang="es-ES" dirty="0">
                <a:solidFill>
                  <a:schemeClr val="tx1"/>
                </a:solidFill>
              </a:rPr>
              <a:t>, R. (2018, Septiembre 24). .NET </a:t>
            </a:r>
            <a:r>
              <a:rPr lang="es-ES" dirty="0" err="1">
                <a:solidFill>
                  <a:schemeClr val="tx1"/>
                </a:solidFill>
              </a:rPr>
              <a:t>Cap</a:t>
            </a:r>
            <a:r>
              <a:rPr lang="es-ES" dirty="0">
                <a:solidFill>
                  <a:schemeClr val="tx1"/>
                </a:solidFill>
              </a:rPr>
              <a:t> 1/ ¿Que es Microsoft .NET? - Introducción Completa  [Video]. https://www.youtube.com/watch?v=mOoix3uTcOQ&amp;t=0s</a:t>
            </a:r>
          </a:p>
          <a:p>
            <a:pPr algn="just"/>
            <a:r>
              <a:rPr lang="es-ES" dirty="0">
                <a:solidFill>
                  <a:schemeClr val="tx1"/>
                </a:solidFill>
              </a:rPr>
              <a:t>[2].	</a:t>
            </a:r>
            <a:r>
              <a:rPr lang="es-ES" dirty="0" err="1">
                <a:solidFill>
                  <a:schemeClr val="tx1"/>
                </a:solidFill>
              </a:rPr>
              <a:t>Code</a:t>
            </a:r>
            <a:r>
              <a:rPr lang="es-ES" dirty="0">
                <a:solidFill>
                  <a:schemeClr val="tx1"/>
                </a:solidFill>
              </a:rPr>
              <a:t>, R. (2018, Septiembre 24). .NET </a:t>
            </a:r>
            <a:r>
              <a:rPr lang="es-ES" dirty="0" err="1">
                <a:solidFill>
                  <a:schemeClr val="tx1"/>
                </a:solidFill>
              </a:rPr>
              <a:t>Cap</a:t>
            </a:r>
            <a:r>
              <a:rPr lang="es-ES" dirty="0">
                <a:solidFill>
                  <a:schemeClr val="tx1"/>
                </a:solidFill>
              </a:rPr>
              <a:t> 2/ Lenguajes de programación de .NET (C#, F#, VB)  [Video]. https://www.youtube.com/watch?v=KLTw4X36y_Y&amp;t=0s </a:t>
            </a:r>
          </a:p>
          <a:p>
            <a:pPr algn="just"/>
            <a:r>
              <a:rPr lang="es-ES" dirty="0">
                <a:solidFill>
                  <a:schemeClr val="tx1"/>
                </a:solidFill>
              </a:rPr>
              <a:t>[3].	</a:t>
            </a:r>
            <a:r>
              <a:rPr lang="es-ES" dirty="0" err="1">
                <a:solidFill>
                  <a:schemeClr val="tx1"/>
                </a:solidFill>
              </a:rPr>
              <a:t>Code</a:t>
            </a:r>
            <a:r>
              <a:rPr lang="es-ES" dirty="0">
                <a:solidFill>
                  <a:schemeClr val="tx1"/>
                </a:solidFill>
              </a:rPr>
              <a:t>, R. (2018, Septiembre 24). .NET </a:t>
            </a:r>
            <a:r>
              <a:rPr lang="es-ES" dirty="0" err="1">
                <a:solidFill>
                  <a:schemeClr val="tx1"/>
                </a:solidFill>
              </a:rPr>
              <a:t>Cap</a:t>
            </a:r>
            <a:r>
              <a:rPr lang="es-ES" dirty="0">
                <a:solidFill>
                  <a:schemeClr val="tx1"/>
                </a:solidFill>
              </a:rPr>
              <a:t> 3/ Interoperabilidad entre lenguajes de .NET y aplicaciones (C#, VB, F#, JavaScript) [Video]. https://www.youtube.com/watch?v=WCp6o1XL9lU&amp;t=0s </a:t>
            </a:r>
          </a:p>
          <a:p>
            <a:pPr algn="just"/>
            <a:r>
              <a:rPr lang="es-ES" dirty="0">
                <a:solidFill>
                  <a:schemeClr val="tx1"/>
                </a:solidFill>
              </a:rPr>
              <a:t>[4].	</a:t>
            </a:r>
            <a:r>
              <a:rPr lang="es-ES" dirty="0" err="1">
                <a:solidFill>
                  <a:schemeClr val="tx1"/>
                </a:solidFill>
              </a:rPr>
              <a:t>Code</a:t>
            </a:r>
            <a:r>
              <a:rPr lang="es-ES" dirty="0">
                <a:solidFill>
                  <a:schemeClr val="tx1"/>
                </a:solidFill>
              </a:rPr>
              <a:t>, R. (2018, Septiembre 24). .NET </a:t>
            </a:r>
            <a:r>
              <a:rPr lang="es-ES" dirty="0" err="1">
                <a:solidFill>
                  <a:schemeClr val="tx1"/>
                </a:solidFill>
              </a:rPr>
              <a:t>Cap</a:t>
            </a:r>
            <a:r>
              <a:rPr lang="es-ES" dirty="0">
                <a:solidFill>
                  <a:schemeClr val="tx1"/>
                </a:solidFill>
              </a:rPr>
              <a:t> 4/ </a:t>
            </a:r>
            <a:r>
              <a:rPr lang="es-ES" dirty="0" err="1">
                <a:solidFill>
                  <a:schemeClr val="tx1"/>
                </a:solidFill>
              </a:rPr>
              <a:t>.Net</a:t>
            </a:r>
            <a:r>
              <a:rPr lang="es-ES" dirty="0">
                <a:solidFill>
                  <a:schemeClr val="tx1"/>
                </a:solidFill>
              </a:rPr>
              <a:t> </a:t>
            </a:r>
            <a:r>
              <a:rPr lang="es-ES" dirty="0" err="1">
                <a:solidFill>
                  <a:schemeClr val="tx1"/>
                </a:solidFill>
              </a:rPr>
              <a:t>Standar</a:t>
            </a:r>
            <a:r>
              <a:rPr lang="es-ES" dirty="0">
                <a:solidFill>
                  <a:schemeClr val="tx1"/>
                </a:solidFill>
              </a:rPr>
              <a:t> (BCL - PCL)  [Video]. https://www.youtube.com/watch?v=iSI1XJaoLY0&amp;t=0s </a:t>
            </a:r>
          </a:p>
          <a:p>
            <a:pPr algn="just"/>
            <a:r>
              <a:rPr lang="es-ES" dirty="0">
                <a:solidFill>
                  <a:schemeClr val="tx1"/>
                </a:solidFill>
              </a:rPr>
              <a:t>[5].	CampusMVP.es. (2021, Agosto 9). .NET vs .NET Core vs .NET Framework vs .NET Standard 🤯 ¡Fuera DUDAS! [Video]. https://www.youtube.com/watch?v=zWfIl2Za-es&amp;t=0s </a:t>
            </a:r>
          </a:p>
          <a:p>
            <a:pPr algn="just"/>
            <a:r>
              <a:rPr lang="es-ES" dirty="0">
                <a:solidFill>
                  <a:schemeClr val="tx1"/>
                </a:solidFill>
              </a:rPr>
              <a:t>[6].	Microsoft. (2021). </a:t>
            </a:r>
            <a:r>
              <a:rPr lang="es-ES" dirty="0" err="1">
                <a:solidFill>
                  <a:schemeClr val="tx1"/>
                </a:solidFill>
              </a:rPr>
              <a:t>Introducing</a:t>
            </a:r>
            <a:r>
              <a:rPr lang="es-ES" dirty="0">
                <a:solidFill>
                  <a:schemeClr val="tx1"/>
                </a:solidFill>
              </a:rPr>
              <a:t> .NET. https://dotnet.microsoft.com/learn/dotnet/what-is-dotnet </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102</a:t>
            </a:fld>
            <a:endParaRPr lang="en-US" sz="2800" dirty="0">
              <a:solidFill>
                <a:schemeClr val="bg1"/>
              </a:solidFill>
            </a:endParaRPr>
          </a:p>
        </p:txBody>
      </p:sp>
    </p:spTree>
    <p:extLst>
      <p:ext uri="{BB962C8B-B14F-4D97-AF65-F5344CB8AC3E}">
        <p14:creationId xmlns:p14="http://schemas.microsoft.com/office/powerpoint/2010/main" val="38513835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BIBLIOGRAFIA</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975757"/>
            <a:ext cx="8176728" cy="4798445"/>
          </a:xfrm>
        </p:spPr>
        <p:txBody>
          <a:bodyPr>
            <a:normAutofit/>
          </a:bodyPr>
          <a:lstStyle/>
          <a:p>
            <a:pPr algn="just"/>
            <a:r>
              <a:rPr lang="es-ES" dirty="0">
                <a:solidFill>
                  <a:schemeClr val="tx1"/>
                </a:solidFill>
              </a:rPr>
              <a:t>[7].	Microsoft. (2021). .NET Core. https://dotnet.microsoft.com/learn/dotnet/what-is-dotnet-core </a:t>
            </a:r>
          </a:p>
          <a:p>
            <a:pPr algn="just"/>
            <a:r>
              <a:rPr lang="es-ES" dirty="0">
                <a:solidFill>
                  <a:schemeClr val="tx1"/>
                </a:solidFill>
              </a:rPr>
              <a:t>[8].	Microsoft. (2021). .NET Standard. https://docs.microsoft.com/en-us/dotnet/standard/net-standard </a:t>
            </a:r>
          </a:p>
          <a:p>
            <a:pPr algn="just"/>
            <a:r>
              <a:rPr lang="es-ES" dirty="0">
                <a:solidFill>
                  <a:schemeClr val="tx1"/>
                </a:solidFill>
              </a:rPr>
              <a:t>[9].	Microsoft. (2021). .NET Framework. https://dotnet.microsoft.com/learn/dotnet/what-is-the-net-framework </a:t>
            </a:r>
          </a:p>
          <a:p>
            <a:pPr algn="just"/>
            <a:r>
              <a:rPr lang="es-ES" dirty="0">
                <a:solidFill>
                  <a:schemeClr val="tx1"/>
                </a:solidFill>
              </a:rPr>
              <a:t>[10].	</a:t>
            </a:r>
            <a:r>
              <a:rPr lang="es-ES" dirty="0" err="1">
                <a:solidFill>
                  <a:schemeClr val="tx1"/>
                </a:solidFill>
              </a:rPr>
              <a:t>McMahon</a:t>
            </a:r>
            <a:r>
              <a:rPr lang="es-ES" dirty="0">
                <a:solidFill>
                  <a:schemeClr val="tx1"/>
                </a:solidFill>
              </a:rPr>
              <a:t>, A. (2020). Visual Studio 2019 </a:t>
            </a:r>
            <a:r>
              <a:rPr lang="es-ES" dirty="0" err="1">
                <a:solidFill>
                  <a:schemeClr val="tx1"/>
                </a:solidFill>
              </a:rPr>
              <a:t>for</a:t>
            </a:r>
            <a:r>
              <a:rPr lang="es-ES" dirty="0">
                <a:solidFill>
                  <a:schemeClr val="tx1"/>
                </a:solidFill>
              </a:rPr>
              <a:t> .NET </a:t>
            </a:r>
            <a:r>
              <a:rPr lang="es-ES" dirty="0" err="1">
                <a:solidFill>
                  <a:schemeClr val="tx1"/>
                </a:solidFill>
              </a:rPr>
              <a:t>developers</a:t>
            </a:r>
            <a:r>
              <a:rPr lang="es-ES" dirty="0">
                <a:solidFill>
                  <a:schemeClr val="tx1"/>
                </a:solidFill>
              </a:rPr>
              <a:t>. </a:t>
            </a:r>
            <a:r>
              <a:rPr lang="es-ES" dirty="0" err="1">
                <a:solidFill>
                  <a:schemeClr val="tx1"/>
                </a:solidFill>
              </a:rPr>
              <a:t>Packt</a:t>
            </a:r>
            <a:r>
              <a:rPr lang="es-ES" dirty="0">
                <a:solidFill>
                  <a:schemeClr val="tx1"/>
                </a:solidFill>
              </a:rPr>
              <a:t> Publishing.</a:t>
            </a:r>
          </a:p>
          <a:p>
            <a:pPr algn="just"/>
            <a:r>
              <a:rPr lang="es-ES" dirty="0">
                <a:solidFill>
                  <a:schemeClr val="tx1"/>
                </a:solidFill>
              </a:rPr>
              <a:t>[11].	</a:t>
            </a:r>
            <a:r>
              <a:rPr lang="es-ES" dirty="0" err="1">
                <a:solidFill>
                  <a:schemeClr val="tx1"/>
                </a:solidFill>
              </a:rPr>
              <a:t>MacLean</a:t>
            </a:r>
            <a:r>
              <a:rPr lang="es-ES" dirty="0">
                <a:solidFill>
                  <a:schemeClr val="tx1"/>
                </a:solidFill>
              </a:rPr>
              <a:t>, D. (2019). Pro .NET performance. </a:t>
            </a:r>
            <a:r>
              <a:rPr lang="es-ES" dirty="0" err="1">
                <a:solidFill>
                  <a:schemeClr val="tx1"/>
                </a:solidFill>
              </a:rPr>
              <a:t>Apress</a:t>
            </a:r>
            <a:r>
              <a:rPr lang="es-ES" dirty="0">
                <a:solidFill>
                  <a:schemeClr val="tx1"/>
                </a:solidFill>
              </a:rPr>
              <a:t>.</a:t>
            </a:r>
          </a:p>
          <a:p>
            <a:pPr algn="just"/>
            <a:r>
              <a:rPr lang="es-ES" dirty="0">
                <a:solidFill>
                  <a:schemeClr val="tx1"/>
                </a:solidFill>
              </a:rPr>
              <a:t>[12].	</a:t>
            </a:r>
            <a:r>
              <a:rPr lang="es-ES" dirty="0" err="1">
                <a:solidFill>
                  <a:schemeClr val="tx1"/>
                </a:solidFill>
              </a:rPr>
              <a:t>Troelsen</a:t>
            </a:r>
            <a:r>
              <a:rPr lang="es-ES" dirty="0">
                <a:solidFill>
                  <a:schemeClr val="tx1"/>
                </a:solidFill>
              </a:rPr>
              <a:t>, A. (2019). Pro C# 8 and .NET Core 3.0. </a:t>
            </a:r>
            <a:r>
              <a:rPr lang="es-ES" dirty="0" err="1">
                <a:solidFill>
                  <a:schemeClr val="tx1"/>
                </a:solidFill>
              </a:rPr>
              <a:t>Apress</a:t>
            </a:r>
            <a:r>
              <a:rPr lang="es-ES" dirty="0">
                <a:solidFill>
                  <a:schemeClr val="tx1"/>
                </a:solidFill>
              </a:rPr>
              <a:t>.</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103</a:t>
            </a:fld>
            <a:endParaRPr lang="en-US" sz="2800" dirty="0">
              <a:solidFill>
                <a:schemeClr val="bg1"/>
              </a:solidFill>
            </a:endParaRPr>
          </a:p>
        </p:txBody>
      </p:sp>
    </p:spTree>
    <p:extLst>
      <p:ext uri="{BB962C8B-B14F-4D97-AF65-F5344CB8AC3E}">
        <p14:creationId xmlns:p14="http://schemas.microsoft.com/office/powerpoint/2010/main" val="157326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3.5	infraestructura común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413952" cy="1456764"/>
          </a:xfrm>
        </p:spPr>
        <p:txBody>
          <a:bodyPr>
            <a:normAutofit/>
          </a:bodyPr>
          <a:lstStyle/>
          <a:p>
            <a:pPr marL="0" marR="0" indent="0">
              <a:lnSpc>
                <a:spcPct val="115000"/>
              </a:lnSpc>
              <a:spcBef>
                <a:spcPts val="0"/>
              </a:spcBef>
              <a:spcAft>
                <a:spcPts val="1000"/>
              </a:spcAft>
              <a:buNone/>
            </a:pPr>
            <a:r>
              <a:rPr lang="es-ES" dirty="0">
                <a:solidFill>
                  <a:schemeClr val="tx1"/>
                </a:solidFill>
              </a:rPr>
              <a:t>Por último, está la infraestructura común, los programadores tienen tres lenguajes de programación, C#, F# y Visual Basic, luego esta MS BUILD que es el motor de compilación para los proyectos de punto .NET.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pic>
        <p:nvPicPr>
          <p:cNvPr id="3" name="Picture 8">
            <a:extLst>
              <a:ext uri="{FF2B5EF4-FFF2-40B4-BE49-F238E27FC236}">
                <a16:creationId xmlns:a16="http://schemas.microsoft.com/office/drawing/2014/main" id="{CD235D53-260E-CBB3-B46C-FEF90C200537}"/>
              </a:ext>
            </a:extLst>
          </p:cNvPr>
          <p:cNvPicPr>
            <a:picLocks noChangeAspect="1"/>
          </p:cNvPicPr>
          <p:nvPr/>
        </p:nvPicPr>
        <p:blipFill>
          <a:blip r:embed="rId2"/>
          <a:stretch>
            <a:fillRect/>
          </a:stretch>
        </p:blipFill>
        <p:spPr>
          <a:xfrm>
            <a:off x="2403109" y="4003947"/>
            <a:ext cx="4770120" cy="97282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62990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herramientas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3876507" cy="4771465"/>
          </a:xfrm>
        </p:spPr>
        <p:txBody>
          <a:bodyPr>
            <a:normAutofit/>
          </a:bodyPr>
          <a:lstStyle/>
          <a:p>
            <a:pPr marL="0" marR="0" indent="0">
              <a:lnSpc>
                <a:spcPct val="115000"/>
              </a:lnSpc>
              <a:spcBef>
                <a:spcPts val="0"/>
              </a:spcBef>
              <a:spcAft>
                <a:spcPts val="1000"/>
              </a:spcAft>
              <a:buNone/>
            </a:pPr>
            <a:r>
              <a:rPr lang="es-ES" dirty="0" err="1">
                <a:solidFill>
                  <a:schemeClr val="tx1"/>
                </a:solidFill>
              </a:rPr>
              <a:t>Nugget</a:t>
            </a:r>
            <a:r>
              <a:rPr lang="es-ES" dirty="0">
                <a:solidFill>
                  <a:schemeClr val="tx1"/>
                </a:solidFill>
              </a:rPr>
              <a:t>	es un administrador de paquetes de Microsoft para .NET, con esta herramienta se puede descargar diferentes bibliotecas que contiene un código compilado como archivos DLL, por ejemplo, archivos </a:t>
            </a:r>
            <a:r>
              <a:rPr lang="es-ES" dirty="0" err="1">
                <a:solidFill>
                  <a:schemeClr val="tx1"/>
                </a:solidFill>
              </a:rPr>
              <a:t>EntityFramework</a:t>
            </a:r>
            <a:r>
              <a:rPr lang="es-ES" dirty="0">
                <a:solidFill>
                  <a:schemeClr val="tx1"/>
                </a:solidFill>
              </a:rPr>
              <a:t>. Se puede descargar desde un navegador o el propio Visual Studio. Los </a:t>
            </a:r>
            <a:r>
              <a:rPr lang="es-ES" dirty="0" err="1">
                <a:solidFill>
                  <a:schemeClr val="tx1"/>
                </a:solidFill>
              </a:rPr>
              <a:t>IDEs</a:t>
            </a:r>
            <a:r>
              <a:rPr lang="es-ES" dirty="0">
                <a:solidFill>
                  <a:schemeClr val="tx1"/>
                </a:solidFill>
              </a:rPr>
              <a:t> como Visual Studio, Xamarin Studio, Visual Studio para Mac, Jet </a:t>
            </a:r>
            <a:r>
              <a:rPr lang="es-ES" dirty="0" err="1">
                <a:solidFill>
                  <a:schemeClr val="tx1"/>
                </a:solidFill>
              </a:rPr>
              <a:t>Brains</a:t>
            </a:r>
            <a:r>
              <a:rPr lang="es-ES" dirty="0">
                <a:solidFill>
                  <a:schemeClr val="tx1"/>
                </a:solidFill>
              </a:rPr>
              <a:t> </a:t>
            </a:r>
            <a:r>
              <a:rPr lang="es-ES" dirty="0" err="1">
                <a:solidFill>
                  <a:schemeClr val="tx1"/>
                </a:solidFill>
              </a:rPr>
              <a:t>Rider</a:t>
            </a:r>
            <a:r>
              <a:rPr lang="es-ES" dirty="0">
                <a:solidFill>
                  <a:schemeClr val="tx1"/>
                </a:solidFill>
              </a:rPr>
              <a:t>, Visual Studio </a:t>
            </a:r>
            <a:r>
              <a:rPr lang="es-ES" dirty="0" err="1">
                <a:solidFill>
                  <a:schemeClr val="tx1"/>
                </a:solidFill>
              </a:rPr>
              <a:t>Code</a:t>
            </a:r>
            <a:r>
              <a:rPr lang="es-ES" dirty="0">
                <a:solidFill>
                  <a:schemeClr val="tx1"/>
                </a:solidFill>
              </a:rPr>
              <a:t> y el plugin </a:t>
            </a:r>
            <a:r>
              <a:rPr lang="es-ES" dirty="0" err="1">
                <a:solidFill>
                  <a:schemeClr val="tx1"/>
                </a:solidFill>
              </a:rPr>
              <a:t>OmniSharp</a:t>
            </a:r>
            <a:r>
              <a:rPr lang="es-ES" dirty="0">
                <a:solidFill>
                  <a:schemeClr val="tx1"/>
                </a:solidFill>
              </a:rPr>
              <a:t> que se puede integrar a los editores de código y empezar a programar en .NET [3].</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pic>
        <p:nvPicPr>
          <p:cNvPr id="4" name="Picture 9">
            <a:extLst>
              <a:ext uri="{FF2B5EF4-FFF2-40B4-BE49-F238E27FC236}">
                <a16:creationId xmlns:a16="http://schemas.microsoft.com/office/drawing/2014/main" id="{F59C3C33-9B95-E39B-C09E-3494A7281415}"/>
              </a:ext>
            </a:extLst>
          </p:cNvPr>
          <p:cNvPicPr>
            <a:picLocks noChangeAspect="1"/>
          </p:cNvPicPr>
          <p:nvPr/>
        </p:nvPicPr>
        <p:blipFill>
          <a:blip r:embed="rId2"/>
          <a:stretch>
            <a:fillRect/>
          </a:stretch>
        </p:blipFill>
        <p:spPr>
          <a:xfrm>
            <a:off x="6031248" y="2382254"/>
            <a:ext cx="1512570" cy="36315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79983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3.6.1	lenguajes de programación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413952" cy="3873394"/>
          </a:xfrm>
        </p:spPr>
        <p:txBody>
          <a:bodyPr>
            <a:normAutofit/>
          </a:bodyPr>
          <a:lstStyle/>
          <a:p>
            <a:pPr marL="0" marR="0" indent="0">
              <a:lnSpc>
                <a:spcPct val="115000"/>
              </a:lnSpc>
              <a:spcBef>
                <a:spcPts val="0"/>
              </a:spcBef>
              <a:spcAft>
                <a:spcPts val="1000"/>
              </a:spcAft>
              <a:buNone/>
            </a:pPr>
            <a:r>
              <a:rPr lang="es-ES" dirty="0">
                <a:solidFill>
                  <a:schemeClr val="tx1"/>
                </a:solidFill>
              </a:rPr>
              <a:t>Microsoft.net desarrolla activamente tres lenguajes de programación: C#, F# y Visual Basic. C# es un lenguaje de programación sencillo moderno orientado a objetos y con seguridad de tipos, C# tiene sus raíces en la familia del lenguaje C y eso facilitara mucho más rápido el aprendizaje con C++, Java y JavaScript. </a:t>
            </a:r>
          </a:p>
          <a:p>
            <a:pPr marL="0" marR="0" indent="0">
              <a:lnSpc>
                <a:spcPct val="115000"/>
              </a:lnSpc>
              <a:spcBef>
                <a:spcPts val="0"/>
              </a:spcBef>
              <a:spcAft>
                <a:spcPts val="1000"/>
              </a:spcAft>
              <a:buNone/>
            </a:pPr>
            <a:r>
              <a:rPr lang="es-ES" dirty="0">
                <a:solidFill>
                  <a:schemeClr val="tx1"/>
                </a:solidFill>
              </a:rPr>
              <a:t>Estos lenguajes son una evolución del lenguaje C, esto tampoco va al tema, pero es bueno saberlo. Se podría decir que C es el papá, de ahí nacen Objetive-C y C++, luego nace Java, un lenguaje inspirado en C++, luego nace JavaScript, un lenguaje inspirado en Java y luego nace C#, un lenguaje inspirado en Java y C++. Es por esta razón que las sintaxis son similares, si se conoce uno de estos lenguajes se puede adaptar muy rápido a los demás lenguajes mencionados, también cabe decir que el lenguaje B es el abuelo de todos estos [3].</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spTree>
    <p:extLst>
      <p:ext uri="{BB962C8B-B14F-4D97-AF65-F5344CB8AC3E}">
        <p14:creationId xmlns:p14="http://schemas.microsoft.com/office/powerpoint/2010/main" val="317254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3.6.1	lenguajes de programación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pic>
        <p:nvPicPr>
          <p:cNvPr id="3" name="Picture 65">
            <a:extLst>
              <a:ext uri="{FF2B5EF4-FFF2-40B4-BE49-F238E27FC236}">
                <a16:creationId xmlns:a16="http://schemas.microsoft.com/office/drawing/2014/main" id="{117B378C-D237-8E0E-D986-4873DC42D17D}"/>
              </a:ext>
            </a:extLst>
          </p:cNvPr>
          <p:cNvPicPr>
            <a:picLocks noGrp="1" noChangeAspect="1"/>
          </p:cNvPicPr>
          <p:nvPr>
            <p:ph idx="1"/>
          </p:nvPr>
        </p:nvPicPr>
        <p:blipFill>
          <a:blip r:embed="rId2"/>
          <a:stretch>
            <a:fillRect/>
          </a:stretch>
        </p:blipFill>
        <p:spPr>
          <a:xfrm>
            <a:off x="581192" y="1995346"/>
            <a:ext cx="7995606" cy="449752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06406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3.6.1	lenguajes de programación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413952" cy="1195507"/>
          </a:xfrm>
        </p:spPr>
        <p:txBody>
          <a:bodyPr>
            <a:normAutofit/>
          </a:bodyPr>
          <a:lstStyle/>
          <a:p>
            <a:pPr marL="0" marR="0" indent="0">
              <a:lnSpc>
                <a:spcPct val="115000"/>
              </a:lnSpc>
              <a:spcBef>
                <a:spcPts val="0"/>
              </a:spcBef>
              <a:spcAft>
                <a:spcPts val="1000"/>
              </a:spcAft>
              <a:buNone/>
            </a:pPr>
            <a:r>
              <a:rPr lang="es-ES" dirty="0">
                <a:solidFill>
                  <a:schemeClr val="tx1"/>
                </a:solidFill>
              </a:rPr>
              <a:t>La otra historia es que C++ es igual a dos veces C, de ahí viene los dos signos más y C# es igual a dos veces C++, de igual manera si se juntan los dos signos de C++ se formaría el signo numeral o michi, algo muy curioso de verdad.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pic>
        <p:nvPicPr>
          <p:cNvPr id="3" name="Picture 67">
            <a:extLst>
              <a:ext uri="{FF2B5EF4-FFF2-40B4-BE49-F238E27FC236}">
                <a16:creationId xmlns:a16="http://schemas.microsoft.com/office/drawing/2014/main" id="{13044144-1436-D5CA-9D40-902C15763392}"/>
              </a:ext>
            </a:extLst>
          </p:cNvPr>
          <p:cNvPicPr>
            <a:picLocks noChangeAspect="1"/>
          </p:cNvPicPr>
          <p:nvPr/>
        </p:nvPicPr>
        <p:blipFill>
          <a:blip r:embed="rId2"/>
          <a:stretch>
            <a:fillRect/>
          </a:stretch>
        </p:blipFill>
        <p:spPr>
          <a:xfrm>
            <a:off x="3310841" y="3690258"/>
            <a:ext cx="2954655" cy="18992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77009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3.6.1	lenguajes de programación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413952" cy="4755135"/>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C# también incluye compatibilidad para programación orientada a componentes multiplataforma, varias características de C# permiten construir aplicaciones sólidas y duraderas gracias a que recolectan automáticamente los elementos no utilizados de la memoria. También está el control de excepciones que proporciona un enfoque estructurado y extensible para la detección de errores y la recuperación.</a:t>
            </a:r>
          </a:p>
          <a:p>
            <a:pPr marL="0" marR="0" indent="0">
              <a:lnSpc>
                <a:spcPct val="115000"/>
              </a:lnSpc>
              <a:spcBef>
                <a:spcPts val="0"/>
              </a:spcBef>
              <a:spcAft>
                <a:spcPts val="1000"/>
              </a:spcAft>
              <a:buNone/>
            </a:pPr>
            <a:r>
              <a:rPr lang="es-ES" dirty="0">
                <a:solidFill>
                  <a:schemeClr val="tx1"/>
                </a:solidFill>
              </a:rPr>
              <a:t>Visual Basic está diseñado para crear de manera productiva aplicaciones con seguridad de tipos orientadas a objetos, además es un lenguaje fácil de aprender ya que usa una sintaxis más cercana al idioma normal, lo que a menudo facilita el trabajo a las personas sin experiencia en desarrollo de software, además ofrece una manera rápida y sencilla de crear aplicaciones basadas en .NET Framework. Visual Basic solo es para la plataforma Windows, pero si se puede integrar clases portables a proyectos XAMARIN. </a:t>
            </a:r>
          </a:p>
          <a:p>
            <a:pPr marL="0" marR="0" indent="0">
              <a:lnSpc>
                <a:spcPct val="115000"/>
              </a:lnSpc>
              <a:spcBef>
                <a:spcPts val="0"/>
              </a:spcBef>
              <a:spcAft>
                <a:spcPts val="1000"/>
              </a:spcAft>
              <a:buNone/>
            </a:pPr>
            <a:r>
              <a:rPr lang="es-ES" dirty="0">
                <a:solidFill>
                  <a:schemeClr val="tx1"/>
                </a:solidFill>
              </a:rPr>
              <a:t>F# es un lenguaje de programación principalmente funcional, implica definir tipos y funciones que deduce y generaliza automáticamente, esto permite que el programador se enfoque en el dominio del problema y pueda manipular los datos en lugar de prestarle atención a los detalles de la programación. También admite la programación tradicional imperativa y orientada a objetos, resulta muy fácil escribir código correcto y fácil de mantener. C# también es multiplataforma, la programación asincrónica de F# es superior a la de C# y Visual Basic.</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spTree>
    <p:extLst>
      <p:ext uri="{BB962C8B-B14F-4D97-AF65-F5344CB8AC3E}">
        <p14:creationId xmlns:p14="http://schemas.microsoft.com/office/powerpoint/2010/main" val="99409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3.6.1	lenguajes de programación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pic>
        <p:nvPicPr>
          <p:cNvPr id="8" name="Picture 56">
            <a:extLst>
              <a:ext uri="{FF2B5EF4-FFF2-40B4-BE49-F238E27FC236}">
                <a16:creationId xmlns:a16="http://schemas.microsoft.com/office/drawing/2014/main" id="{4FA98D8A-FD9B-7710-FE27-5C7AB20F7E3A}"/>
              </a:ext>
            </a:extLst>
          </p:cNvPr>
          <p:cNvPicPr>
            <a:picLocks noGrp="1" noChangeAspect="1"/>
          </p:cNvPicPr>
          <p:nvPr>
            <p:ph idx="1"/>
          </p:nvPr>
        </p:nvPicPr>
        <p:blipFill>
          <a:blip r:embed="rId2"/>
          <a:stretch>
            <a:fillRect/>
          </a:stretch>
        </p:blipFill>
        <p:spPr>
          <a:xfrm>
            <a:off x="888262" y="2961514"/>
            <a:ext cx="7442514" cy="278862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83360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3.6.2	documentación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7"/>
            <a:ext cx="8413952" cy="3563150"/>
          </a:xfrm>
        </p:spPr>
        <p:txBody>
          <a:bodyPr>
            <a:normAutofit/>
          </a:bodyPr>
          <a:lstStyle/>
          <a:p>
            <a:pPr marL="0" marR="0" indent="0">
              <a:lnSpc>
                <a:spcPct val="115000"/>
              </a:lnSpc>
              <a:spcBef>
                <a:spcPts val="0"/>
              </a:spcBef>
              <a:spcAft>
                <a:spcPts val="1000"/>
              </a:spcAft>
              <a:buNone/>
            </a:pPr>
            <a:r>
              <a:rPr lang="es-ES" dirty="0">
                <a:solidFill>
                  <a:schemeClr val="tx1"/>
                </a:solidFill>
              </a:rPr>
              <a:t>Es recomendable leer la documentación que ofrece Microsoft, proporciona toda la información y algunos tutoriales que sirven para entender mejor y tener conceptos más sólidos sobre .NET. </a:t>
            </a:r>
          </a:p>
          <a:p>
            <a:pPr marL="0" marR="0" indent="0">
              <a:lnSpc>
                <a:spcPct val="115000"/>
              </a:lnSpc>
              <a:spcBef>
                <a:spcPts val="0"/>
              </a:spcBef>
              <a:spcAft>
                <a:spcPts val="1000"/>
              </a:spcAft>
              <a:buNone/>
            </a:pPr>
            <a:r>
              <a:rPr lang="es-ES" dirty="0">
                <a:solidFill>
                  <a:schemeClr val="tx1"/>
                </a:solidFill>
              </a:rPr>
              <a:t>- https://learn.microsoft.com/en-us/</a:t>
            </a:r>
          </a:p>
          <a:p>
            <a:pPr marL="0" marR="0" indent="0">
              <a:lnSpc>
                <a:spcPct val="115000"/>
              </a:lnSpc>
              <a:spcBef>
                <a:spcPts val="0"/>
              </a:spcBef>
              <a:spcAft>
                <a:spcPts val="1000"/>
              </a:spcAft>
              <a:buNone/>
            </a:pPr>
            <a:r>
              <a:rPr lang="es-ES" dirty="0">
                <a:solidFill>
                  <a:schemeClr val="tx1"/>
                </a:solidFill>
              </a:rPr>
              <a:t>En este enlace se puede ver toda la documentación de Microsoft, pero por el momento lo más importante es .NET, aquí están todos los componentes, está la guía para nuevos desarrolladores en C# y para los que ya tienen experiencia. También es recomendable estar al tanto de las novedades y así estar al día con los cambios del lenguaje o nuevas funciones de la última versión de C#.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273223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interoperabilidad entre lenguajes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7"/>
            <a:ext cx="8413952" cy="2550777"/>
          </a:xfrm>
        </p:spPr>
        <p:txBody>
          <a:bodyPr>
            <a:normAutofit/>
          </a:bodyPr>
          <a:lstStyle/>
          <a:p>
            <a:pPr marL="0" marR="0" indent="0">
              <a:lnSpc>
                <a:spcPct val="115000"/>
              </a:lnSpc>
              <a:spcBef>
                <a:spcPts val="0"/>
              </a:spcBef>
              <a:spcAft>
                <a:spcPts val="1000"/>
              </a:spcAft>
              <a:buNone/>
            </a:pPr>
            <a:r>
              <a:rPr lang="es-ES" dirty="0">
                <a:solidFill>
                  <a:schemeClr val="tx1"/>
                </a:solidFill>
              </a:rPr>
              <a:t>Se puede crear software más robusto, eficiente y rápido gracias a que estos tres lenguajes son interoperables entre sí, pues son compatibles y puede coexistir en una sola aplicación, por ejemplo, se puede crear una aplicación usando C# y F# aplicando dos paradigmas programación, orientada a objetos y programación funcional. Entonces se puede aprovechar al máximo las ventajas de cada uno, de hecho, ahora los desarrolladores pueden crear la interfaz gráfica y acceso a datos en C# y en F# se puede realizar la lógica de las operaciones complejas y la programación asincrónica.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pic>
        <p:nvPicPr>
          <p:cNvPr id="3" name="Picture 57" descr="A picture containing chart&#10;&#10;Description automatically generated">
            <a:extLst>
              <a:ext uri="{FF2B5EF4-FFF2-40B4-BE49-F238E27FC236}">
                <a16:creationId xmlns:a16="http://schemas.microsoft.com/office/drawing/2014/main" id="{C41F078F-C9CA-5EAF-29AB-55C607069672}"/>
              </a:ext>
            </a:extLst>
          </p:cNvPr>
          <p:cNvPicPr>
            <a:picLocks noChangeAspect="1"/>
          </p:cNvPicPr>
          <p:nvPr/>
        </p:nvPicPr>
        <p:blipFill>
          <a:blip r:embed="rId2"/>
          <a:stretch>
            <a:fillRect/>
          </a:stretch>
        </p:blipFill>
        <p:spPr>
          <a:xfrm>
            <a:off x="2968559" y="4523014"/>
            <a:ext cx="3639220" cy="198410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845790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3.8	</a:t>
            </a:r>
            <a:r>
              <a:rPr lang="es-EC" dirty="0" err="1"/>
              <a:t>.net</a:t>
            </a:r>
            <a:r>
              <a:rPr lang="es-EC" dirty="0"/>
              <a:t> standard</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2387492"/>
          </a:xfrm>
        </p:spPr>
        <p:txBody>
          <a:bodyPr>
            <a:normAutofit lnSpcReduction="10000"/>
          </a:bodyPr>
          <a:lstStyle/>
          <a:p>
            <a:pPr marL="0" marR="0" indent="0">
              <a:lnSpc>
                <a:spcPct val="115000"/>
              </a:lnSpc>
              <a:spcBef>
                <a:spcPts val="0"/>
              </a:spcBef>
              <a:spcAft>
                <a:spcPts val="1000"/>
              </a:spcAft>
              <a:buNone/>
            </a:pPr>
            <a:r>
              <a:rPr lang="es-ES" dirty="0">
                <a:solidFill>
                  <a:schemeClr val="tx1"/>
                </a:solidFill>
              </a:rPr>
              <a:t>.NET Standard es una plataforma de interoperabilidad de código que permite que las bibliotecas de .NET sean compatibles y se ejecuten en diferentes plataformas, incluyendo .NET Framework, .NET Core, Xamarin y Mono. Fue introducido en 2014 y ha sido actualizado con regularidad para incluir características adicionales. .NET Standard permite a los desarrolladores crear bibliotecas que sean compatibles con una amplia variedad de aplicaciones y plataformas .NET sin tener que preocuparse por las diferencias entre las versiones de .NET. Esto facilita la creación de aplicaciones más compatibles y con un código reutilizable [4].</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pic>
        <p:nvPicPr>
          <p:cNvPr id="4" name="Imagen 3">
            <a:extLst>
              <a:ext uri="{FF2B5EF4-FFF2-40B4-BE49-F238E27FC236}">
                <a16:creationId xmlns:a16="http://schemas.microsoft.com/office/drawing/2014/main" id="{3D3083F0-8345-E5DF-8761-0D30FFA059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1059" y="4523014"/>
            <a:ext cx="4234220" cy="214344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63844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3.9	¿CUÁNDO USAR .NET STANDARD?</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201536"/>
          </a:xfrm>
        </p:spPr>
        <p:txBody>
          <a:bodyPr>
            <a:normAutofit/>
          </a:bodyPr>
          <a:lstStyle/>
          <a:p>
            <a:pPr marL="0" marR="0" indent="0">
              <a:lnSpc>
                <a:spcPct val="115000"/>
              </a:lnSpc>
              <a:spcBef>
                <a:spcPts val="0"/>
              </a:spcBef>
              <a:spcAft>
                <a:spcPts val="1000"/>
              </a:spcAft>
              <a:buNone/>
            </a:pPr>
            <a:r>
              <a:rPr lang="es-ES" sz="2000" dirty="0">
                <a:solidFill>
                  <a:schemeClr val="tx1"/>
                </a:solidFill>
              </a:rPr>
              <a:t>Se recomienda usar .NET Standard cuando se desea crear bibliotecas de clases que sean compatibles con múltiples plataformas de .NET. Al especificar un conjunto común de </a:t>
            </a:r>
            <a:r>
              <a:rPr lang="es-ES" sz="2000" dirty="0" err="1">
                <a:solidFill>
                  <a:schemeClr val="tx1"/>
                </a:solidFill>
              </a:rPr>
              <a:t>APIs</a:t>
            </a:r>
            <a:r>
              <a:rPr lang="es-ES" sz="2000" dirty="0">
                <a:solidFill>
                  <a:schemeClr val="tx1"/>
                </a:solidFill>
              </a:rPr>
              <a:t>, .NET Standard permite a los desarrolladores escribir código que funcione en múltiples implementaciones de .NET sin tener que preocuparse por las diferencias entre las mismas [4].</a:t>
            </a:r>
          </a:p>
          <a:p>
            <a:pPr marL="0" marR="0" indent="0">
              <a:lnSpc>
                <a:spcPct val="115000"/>
              </a:lnSpc>
              <a:spcBef>
                <a:spcPts val="0"/>
              </a:spcBef>
              <a:spcAft>
                <a:spcPts val="1000"/>
              </a:spcAft>
              <a:buNone/>
            </a:pPr>
            <a:r>
              <a:rPr lang="es-ES" sz="2000" dirty="0">
                <a:solidFill>
                  <a:schemeClr val="tx1"/>
                </a:solidFill>
              </a:rPr>
              <a:t>También se puede usar .NET Standard como una forma de estandarizar la interoperabilidad entre diferentes bibliotecas y aplicaciones de .NET, lo que a su vez ayuda a garantizar la consistencia y la portabilidad del código.</a:t>
            </a:r>
          </a:p>
          <a:p>
            <a:pPr marL="0" marR="0" indent="0">
              <a:lnSpc>
                <a:spcPct val="115000"/>
              </a:lnSpc>
              <a:spcBef>
                <a:spcPts val="0"/>
              </a:spcBef>
              <a:spcAft>
                <a:spcPts val="1000"/>
              </a:spcAft>
              <a:buNone/>
            </a:pPr>
            <a:r>
              <a:rPr lang="es-ES" sz="2000" dirty="0">
                <a:solidFill>
                  <a:schemeClr val="tx1"/>
                </a:solidFill>
              </a:rPr>
              <a:t>En resumen, se recomienda usar .NET Standard cuando se quiere aprovechar la compatibilidad entre múltiples plataformas de .NET y mejorar la reutilización y la interoperabilidad del código.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spTree>
    <p:extLst>
      <p:ext uri="{BB962C8B-B14F-4D97-AF65-F5344CB8AC3E}">
        <p14:creationId xmlns:p14="http://schemas.microsoft.com/office/powerpoint/2010/main" val="27599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3.10	</a:t>
            </a:r>
            <a:r>
              <a:rPr lang="es-EC" dirty="0" err="1"/>
              <a:t>system.data</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fontScale="92500" lnSpcReduction="10000"/>
          </a:bodyPr>
          <a:lstStyle/>
          <a:p>
            <a:pPr marL="0" marR="0" indent="0">
              <a:lnSpc>
                <a:spcPct val="115000"/>
              </a:lnSpc>
              <a:spcBef>
                <a:spcPts val="0"/>
              </a:spcBef>
              <a:spcAft>
                <a:spcPts val="1000"/>
              </a:spcAft>
              <a:buNone/>
            </a:pPr>
            <a:r>
              <a:rPr lang="es-ES" sz="1600" dirty="0" err="1">
                <a:solidFill>
                  <a:schemeClr val="tx1"/>
                </a:solidFill>
              </a:rPr>
              <a:t>System.Data</a:t>
            </a:r>
            <a:r>
              <a:rPr lang="es-ES" sz="1600" dirty="0">
                <a:solidFill>
                  <a:schemeClr val="tx1"/>
                </a:solidFill>
              </a:rPr>
              <a:t> es un </a:t>
            </a:r>
            <a:r>
              <a:rPr lang="es-ES" sz="1600" dirty="0" err="1">
                <a:solidFill>
                  <a:schemeClr val="tx1"/>
                </a:solidFill>
              </a:rPr>
              <a:t>namespace</a:t>
            </a:r>
            <a:r>
              <a:rPr lang="es-ES" sz="1600" dirty="0">
                <a:solidFill>
                  <a:schemeClr val="tx1"/>
                </a:solidFill>
              </a:rPr>
              <a:t> en .NET que contiene clases para acceder y manipular datos en una aplicación. Algunas de las características y clases más importantes incluyen:</a:t>
            </a:r>
          </a:p>
          <a:p>
            <a:pPr marL="0" marR="0" indent="0">
              <a:lnSpc>
                <a:spcPct val="115000"/>
              </a:lnSpc>
              <a:spcBef>
                <a:spcPts val="0"/>
              </a:spcBef>
              <a:spcAft>
                <a:spcPts val="1000"/>
              </a:spcAft>
              <a:buNone/>
            </a:pPr>
            <a:r>
              <a:rPr lang="es-ES" sz="1600" dirty="0">
                <a:solidFill>
                  <a:schemeClr val="tx1"/>
                </a:solidFill>
              </a:rPr>
              <a:t>•	ADO.NET: proporciona una forma de acceder y manipular datos en una aplicación. Incluye clases como </a:t>
            </a:r>
            <a:r>
              <a:rPr lang="es-ES" sz="1600" dirty="0" err="1">
                <a:solidFill>
                  <a:schemeClr val="tx1"/>
                </a:solidFill>
              </a:rPr>
              <a:t>SqlConnection</a:t>
            </a:r>
            <a:r>
              <a:rPr lang="es-ES" sz="1600" dirty="0">
                <a:solidFill>
                  <a:schemeClr val="tx1"/>
                </a:solidFill>
              </a:rPr>
              <a:t>, </a:t>
            </a:r>
            <a:r>
              <a:rPr lang="es-ES" sz="1600" dirty="0" err="1">
                <a:solidFill>
                  <a:schemeClr val="tx1"/>
                </a:solidFill>
              </a:rPr>
              <a:t>OleDbConnection</a:t>
            </a:r>
            <a:r>
              <a:rPr lang="es-ES" sz="1600" dirty="0">
                <a:solidFill>
                  <a:schemeClr val="tx1"/>
                </a:solidFill>
              </a:rPr>
              <a:t>, y </a:t>
            </a:r>
            <a:r>
              <a:rPr lang="es-ES" sz="1600" dirty="0" err="1">
                <a:solidFill>
                  <a:schemeClr val="tx1"/>
                </a:solidFill>
              </a:rPr>
              <a:t>SqlDataReader</a:t>
            </a:r>
            <a:r>
              <a:rPr lang="es-ES" sz="1600" dirty="0">
                <a:solidFill>
                  <a:schemeClr val="tx1"/>
                </a:solidFill>
              </a:rPr>
              <a:t>.</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DataSet</a:t>
            </a:r>
            <a:r>
              <a:rPr lang="es-ES" sz="1600" dirty="0">
                <a:solidFill>
                  <a:schemeClr val="tx1"/>
                </a:solidFill>
              </a:rPr>
              <a:t>: representa un conjunto de datos en memoria que puede ser utilizado para almacenar y manipular datos de diferentes orígenes.</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DataTable</a:t>
            </a:r>
            <a:r>
              <a:rPr lang="es-ES" sz="1600" dirty="0">
                <a:solidFill>
                  <a:schemeClr val="tx1"/>
                </a:solidFill>
              </a:rPr>
              <a:t>: representa una tabla de datos en memoria con columnas y filas.</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DataRow</a:t>
            </a:r>
            <a:r>
              <a:rPr lang="es-ES" sz="1600" dirty="0">
                <a:solidFill>
                  <a:schemeClr val="tx1"/>
                </a:solidFill>
              </a:rPr>
              <a:t>: representa una fila en un </a:t>
            </a:r>
            <a:r>
              <a:rPr lang="es-ES" sz="1600" dirty="0" err="1">
                <a:solidFill>
                  <a:schemeClr val="tx1"/>
                </a:solidFill>
              </a:rPr>
              <a:t>DataTable</a:t>
            </a:r>
            <a:r>
              <a:rPr lang="es-ES" sz="1600" dirty="0">
                <a:solidFill>
                  <a:schemeClr val="tx1"/>
                </a:solidFill>
              </a:rPr>
              <a:t>.</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DataColumn</a:t>
            </a:r>
            <a:r>
              <a:rPr lang="es-ES" sz="1600" dirty="0">
                <a:solidFill>
                  <a:schemeClr val="tx1"/>
                </a:solidFill>
              </a:rPr>
              <a:t>: representa una columna en un </a:t>
            </a:r>
            <a:r>
              <a:rPr lang="es-ES" sz="1600" dirty="0" err="1">
                <a:solidFill>
                  <a:schemeClr val="tx1"/>
                </a:solidFill>
              </a:rPr>
              <a:t>DataTable</a:t>
            </a:r>
            <a:r>
              <a:rPr lang="es-ES" sz="1600" dirty="0">
                <a:solidFill>
                  <a:schemeClr val="tx1"/>
                </a:solidFill>
              </a:rPr>
              <a:t>.</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DbConnection</a:t>
            </a:r>
            <a:r>
              <a:rPr lang="es-ES" sz="1600" dirty="0">
                <a:solidFill>
                  <a:schemeClr val="tx1"/>
                </a:solidFill>
              </a:rPr>
              <a:t>: proporciona una conexión base a un origen de datos.</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DbCommand</a:t>
            </a:r>
            <a:r>
              <a:rPr lang="es-ES" sz="1600" dirty="0">
                <a:solidFill>
                  <a:schemeClr val="tx1"/>
                </a:solidFill>
              </a:rPr>
              <a:t>: proporciona una forma de ejecutar comandos en un origen de datos.</a:t>
            </a:r>
          </a:p>
          <a:p>
            <a:pPr marL="0" marR="0" indent="0">
              <a:lnSpc>
                <a:spcPct val="115000"/>
              </a:lnSpc>
              <a:spcBef>
                <a:spcPts val="0"/>
              </a:spcBef>
              <a:spcAft>
                <a:spcPts val="1000"/>
              </a:spcAft>
              <a:buNone/>
            </a:pPr>
            <a:r>
              <a:rPr lang="es-ES" sz="1600" dirty="0">
                <a:solidFill>
                  <a:schemeClr val="tx1"/>
                </a:solidFill>
              </a:rPr>
              <a:t>•	</a:t>
            </a:r>
            <a:r>
              <a:rPr lang="es-ES" sz="1600" dirty="0" err="1">
                <a:solidFill>
                  <a:schemeClr val="tx1"/>
                </a:solidFill>
              </a:rPr>
              <a:t>DbDataAdapter</a:t>
            </a:r>
            <a:r>
              <a:rPr lang="es-ES" sz="1600" dirty="0">
                <a:solidFill>
                  <a:schemeClr val="tx1"/>
                </a:solidFill>
              </a:rPr>
              <a:t>: permite la </a:t>
            </a:r>
            <a:r>
              <a:rPr lang="es-ES" sz="1600" dirty="0" err="1">
                <a:solidFill>
                  <a:schemeClr val="tx1"/>
                </a:solidFill>
              </a:rPr>
              <a:t>rellenación</a:t>
            </a:r>
            <a:r>
              <a:rPr lang="es-ES" sz="1600" dirty="0">
                <a:solidFill>
                  <a:schemeClr val="tx1"/>
                </a:solidFill>
              </a:rPr>
              <a:t> de un </a:t>
            </a:r>
            <a:r>
              <a:rPr lang="es-ES" sz="1600" dirty="0" err="1">
                <a:solidFill>
                  <a:schemeClr val="tx1"/>
                </a:solidFill>
              </a:rPr>
              <a:t>DataSet</a:t>
            </a:r>
            <a:r>
              <a:rPr lang="es-ES" sz="1600" dirty="0">
                <a:solidFill>
                  <a:schemeClr val="tx1"/>
                </a:solidFill>
              </a:rPr>
              <a:t> o un </a:t>
            </a:r>
            <a:r>
              <a:rPr lang="es-ES" sz="1600" dirty="0" err="1">
                <a:solidFill>
                  <a:schemeClr val="tx1"/>
                </a:solidFill>
              </a:rPr>
              <a:t>DataTable</a:t>
            </a:r>
            <a:r>
              <a:rPr lang="es-ES" sz="1600" dirty="0">
                <a:solidFill>
                  <a:schemeClr val="tx1"/>
                </a:solidFill>
              </a:rPr>
              <a:t> con datos de un origen de datos.</a:t>
            </a:r>
          </a:p>
          <a:p>
            <a:pPr marL="0" marR="0" indent="0">
              <a:lnSpc>
                <a:spcPct val="115000"/>
              </a:lnSpc>
              <a:spcBef>
                <a:spcPts val="0"/>
              </a:spcBef>
              <a:spcAft>
                <a:spcPts val="1000"/>
              </a:spcAft>
              <a:buNone/>
            </a:pPr>
            <a:r>
              <a:rPr lang="es-ES" sz="1600" dirty="0">
                <a:solidFill>
                  <a:schemeClr val="tx1"/>
                </a:solidFill>
              </a:rPr>
              <a:t>Estas son solo algunas de las clases más importantes que se encuentran en </a:t>
            </a:r>
            <a:r>
              <a:rPr lang="es-ES" sz="1600" dirty="0" err="1">
                <a:solidFill>
                  <a:schemeClr val="tx1"/>
                </a:solidFill>
              </a:rPr>
              <a:t>System.Data</a:t>
            </a:r>
            <a:r>
              <a:rPr lang="es-ES" sz="1600" dirty="0">
                <a:solidFill>
                  <a:schemeClr val="tx1"/>
                </a:solidFill>
              </a:rPr>
              <a:t>. Hay muchas otras clases y características disponibles para acceder y manipular datos en una aplicación de .NET.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spTree>
    <p:extLst>
      <p:ext uri="{BB962C8B-B14F-4D97-AF65-F5344CB8AC3E}">
        <p14:creationId xmlns:p14="http://schemas.microsoft.com/office/powerpoint/2010/main" val="126943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3.11	versiones de </a:t>
            </a:r>
            <a:r>
              <a:rPr lang="es-EC" dirty="0" err="1"/>
              <a:t>.net</a:t>
            </a:r>
            <a:r>
              <a:rPr lang="es-EC" dirty="0"/>
              <a:t> standard</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a:bodyPr>
          <a:lstStyle/>
          <a:p>
            <a:pPr marL="0" marR="0" indent="0">
              <a:lnSpc>
                <a:spcPct val="115000"/>
              </a:lnSpc>
              <a:spcBef>
                <a:spcPts val="0"/>
              </a:spcBef>
              <a:spcAft>
                <a:spcPts val="1000"/>
              </a:spcAft>
              <a:buNone/>
            </a:pPr>
            <a:r>
              <a:rPr lang="es-ES" sz="2000" dirty="0">
                <a:solidFill>
                  <a:schemeClr val="tx1"/>
                </a:solidFill>
              </a:rPr>
              <a:t>.NET Standard tiene versiones. Cada nueva versión agrega más API. Cuando una biblioteca se compila con una versión determinada de .NET Standard, se puede ejecutar en cualquier implementación de .NET que implemente esa versión de .NET Standard (o en una superior) [8].</a:t>
            </a:r>
          </a:p>
          <a:p>
            <a:pPr marL="0" marR="0" indent="0">
              <a:lnSpc>
                <a:spcPct val="115000"/>
              </a:lnSpc>
              <a:spcBef>
                <a:spcPts val="0"/>
              </a:spcBef>
              <a:spcAft>
                <a:spcPts val="1000"/>
              </a:spcAft>
              <a:buNone/>
            </a:pPr>
            <a:r>
              <a:rPr lang="es-ES" sz="2000" dirty="0">
                <a:solidFill>
                  <a:schemeClr val="tx1"/>
                </a:solidFill>
              </a:rPr>
              <a:t>Establecer como destino una versión superior de .NET Standard permite que una biblioteca use más API, pero implica que solo se puede usar en versiones más recientes de .NET. Establecer como destino una versión inferior reduce las API disponibles, pero significa que la biblioteca se puede ejecutar en más lugares.</a:t>
            </a:r>
          </a:p>
          <a:p>
            <a:pPr marL="0" marR="0" indent="0">
              <a:lnSpc>
                <a:spcPct val="115000"/>
              </a:lnSpc>
              <a:spcBef>
                <a:spcPts val="0"/>
              </a:spcBef>
              <a:spcAft>
                <a:spcPts val="1000"/>
              </a:spcAft>
              <a:buNone/>
            </a:pPr>
            <a:r>
              <a:rPr lang="es-ES" sz="2000" dirty="0">
                <a:solidFill>
                  <a:schemeClr val="tx1"/>
                </a:solidFill>
              </a:rPr>
              <a:t>Entre las versiones más actuales están .NET Standard 2.0 y 2.1 que tienen las siguientes características: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spTree>
    <p:extLst>
      <p:ext uri="{BB962C8B-B14F-4D97-AF65-F5344CB8AC3E}">
        <p14:creationId xmlns:p14="http://schemas.microsoft.com/office/powerpoint/2010/main" val="1123251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3.11	versiones de </a:t>
            </a:r>
            <a:r>
              <a:rPr lang="es-EC" dirty="0" err="1"/>
              <a:t>.net</a:t>
            </a:r>
            <a:r>
              <a:rPr lang="es-EC" dirty="0"/>
              <a:t> standard</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a:bodyPr>
          <a:lstStyle/>
          <a:p>
            <a:pPr marL="0" marR="0" indent="0">
              <a:lnSpc>
                <a:spcPct val="115000"/>
              </a:lnSpc>
              <a:spcBef>
                <a:spcPts val="0"/>
              </a:spcBef>
              <a:spcAft>
                <a:spcPts val="1000"/>
              </a:spcAft>
              <a:buNone/>
            </a:pPr>
            <a:r>
              <a:rPr lang="es-ES" sz="2000" dirty="0">
                <a:solidFill>
                  <a:schemeClr val="tx1"/>
                </a:solidFill>
              </a:rPr>
              <a:t>.NET Standard tiene versiones. Cada nueva versión agrega más API. Cuando una biblioteca se compila con una versión determinada de .NET Standard, se puede ejecutar en cualquier implementación de .NET que implemente esa versión de .NET Standard (o en una superior) [8].</a:t>
            </a:r>
          </a:p>
          <a:p>
            <a:pPr marL="0" marR="0" indent="0">
              <a:lnSpc>
                <a:spcPct val="115000"/>
              </a:lnSpc>
              <a:spcBef>
                <a:spcPts val="0"/>
              </a:spcBef>
              <a:spcAft>
                <a:spcPts val="1000"/>
              </a:spcAft>
              <a:buNone/>
            </a:pPr>
            <a:r>
              <a:rPr lang="es-ES" sz="2000" dirty="0">
                <a:solidFill>
                  <a:schemeClr val="tx1"/>
                </a:solidFill>
              </a:rPr>
              <a:t>Establecer como destino una versión superior de .NET Standard permite que una biblioteca use más API, pero implica que solo se puede usar en versiones más recientes de .NET. Establecer como destino una versión inferior reduce las API disponibles, pero significa que la biblioteca se puede ejecutar en más lugares.</a:t>
            </a:r>
          </a:p>
          <a:p>
            <a:pPr marL="0" marR="0" indent="0">
              <a:lnSpc>
                <a:spcPct val="115000"/>
              </a:lnSpc>
              <a:spcBef>
                <a:spcPts val="0"/>
              </a:spcBef>
              <a:spcAft>
                <a:spcPts val="1000"/>
              </a:spcAft>
              <a:buNone/>
            </a:pPr>
            <a:r>
              <a:rPr lang="es-ES" sz="2000" dirty="0">
                <a:solidFill>
                  <a:schemeClr val="tx1"/>
                </a:solidFill>
              </a:rPr>
              <a:t>Entre las versiones más actuales están .NET Standard 2.0 y 2.1 que tienen las siguientes características: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313145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3.11	versiones de </a:t>
            </a:r>
            <a:r>
              <a:rPr lang="es-EC" dirty="0" err="1"/>
              <a:t>.net</a:t>
            </a:r>
            <a:r>
              <a:rPr lang="es-EC" dirty="0"/>
              <a:t> standard</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graphicFrame>
        <p:nvGraphicFramePr>
          <p:cNvPr id="8" name="Marcador de contenido 7">
            <a:extLst>
              <a:ext uri="{FF2B5EF4-FFF2-40B4-BE49-F238E27FC236}">
                <a16:creationId xmlns:a16="http://schemas.microsoft.com/office/drawing/2014/main" id="{310972A9-F7BA-4D6B-9043-A1EFF25CE5F7}"/>
              </a:ext>
            </a:extLst>
          </p:cNvPr>
          <p:cNvGraphicFramePr>
            <a:graphicFrameLocks noGrp="1"/>
          </p:cNvGraphicFramePr>
          <p:nvPr>
            <p:ph idx="1"/>
            <p:extLst>
              <p:ext uri="{D42A27DB-BD31-4B8C-83A1-F6EECF244321}">
                <p14:modId xmlns:p14="http://schemas.microsoft.com/office/powerpoint/2010/main" val="3200279055"/>
              </p:ext>
            </p:extLst>
          </p:nvPr>
        </p:nvGraphicFramePr>
        <p:xfrm>
          <a:off x="391886" y="2024743"/>
          <a:ext cx="8588828" cy="4620984"/>
        </p:xfrm>
        <a:graphic>
          <a:graphicData uri="http://schemas.openxmlformats.org/drawingml/2006/table">
            <a:tbl>
              <a:tblPr firstRow="1" firstCol="1" bandRow="1">
                <a:tableStyleId>{5C22544A-7EE6-4342-B048-85BDC9FD1C3A}</a:tableStyleId>
              </a:tblPr>
              <a:tblGrid>
                <a:gridCol w="2146701">
                  <a:extLst>
                    <a:ext uri="{9D8B030D-6E8A-4147-A177-3AD203B41FA5}">
                      <a16:colId xmlns:a16="http://schemas.microsoft.com/office/drawing/2014/main" val="3878656384"/>
                    </a:ext>
                  </a:extLst>
                </a:gridCol>
                <a:gridCol w="2146701">
                  <a:extLst>
                    <a:ext uri="{9D8B030D-6E8A-4147-A177-3AD203B41FA5}">
                      <a16:colId xmlns:a16="http://schemas.microsoft.com/office/drawing/2014/main" val="1402291709"/>
                    </a:ext>
                  </a:extLst>
                </a:gridCol>
                <a:gridCol w="2147713">
                  <a:extLst>
                    <a:ext uri="{9D8B030D-6E8A-4147-A177-3AD203B41FA5}">
                      <a16:colId xmlns:a16="http://schemas.microsoft.com/office/drawing/2014/main" val="3973856362"/>
                    </a:ext>
                  </a:extLst>
                </a:gridCol>
                <a:gridCol w="2147713">
                  <a:extLst>
                    <a:ext uri="{9D8B030D-6E8A-4147-A177-3AD203B41FA5}">
                      <a16:colId xmlns:a16="http://schemas.microsoft.com/office/drawing/2014/main" val="211983835"/>
                    </a:ext>
                  </a:extLst>
                </a:gridCol>
              </a:tblGrid>
              <a:tr h="301359">
                <a:tc gridSpan="2">
                  <a:txBody>
                    <a:bodyPr/>
                    <a:lstStyle/>
                    <a:p>
                      <a:pPr algn="ctr">
                        <a:lnSpc>
                          <a:spcPct val="115000"/>
                        </a:lnSpc>
                        <a:spcBef>
                          <a:spcPts val="600"/>
                        </a:spcBef>
                        <a:spcAft>
                          <a:spcPts val="1600"/>
                        </a:spcAft>
                      </a:pPr>
                      <a:r>
                        <a:rPr lang="es-EC" sz="1100">
                          <a:effectLst/>
                        </a:rPr>
                        <a:t>.NET Standard 2.0</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hMerge="1">
                  <a:txBody>
                    <a:bodyPr/>
                    <a:lstStyle/>
                    <a:p>
                      <a:endParaRPr lang="es-EC"/>
                    </a:p>
                  </a:txBody>
                  <a:tcPr/>
                </a:tc>
                <a:tc gridSpan="2">
                  <a:txBody>
                    <a:bodyPr/>
                    <a:lstStyle/>
                    <a:p>
                      <a:pPr algn="ctr">
                        <a:lnSpc>
                          <a:spcPct val="115000"/>
                        </a:lnSpc>
                        <a:spcBef>
                          <a:spcPts val="600"/>
                        </a:spcBef>
                        <a:spcAft>
                          <a:spcPts val="1600"/>
                        </a:spcAft>
                      </a:pPr>
                      <a:r>
                        <a:rPr lang="es-EC" sz="1100">
                          <a:effectLst/>
                        </a:rPr>
                        <a:t>.NET Standard 2.1</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hMerge="1">
                  <a:txBody>
                    <a:bodyPr/>
                    <a:lstStyle/>
                    <a:p>
                      <a:endParaRPr lang="es-EC"/>
                    </a:p>
                  </a:txBody>
                  <a:tcPr/>
                </a:tc>
                <a:extLst>
                  <a:ext uri="{0D108BD9-81ED-4DB2-BD59-A6C34878D82A}">
                    <a16:rowId xmlns:a16="http://schemas.microsoft.com/office/drawing/2014/main" val="3106864667"/>
                  </a:ext>
                </a:extLst>
              </a:tr>
              <a:tr h="622838">
                <a:tc>
                  <a:txBody>
                    <a:bodyPr/>
                    <a:lstStyle/>
                    <a:p>
                      <a:pPr algn="just">
                        <a:lnSpc>
                          <a:spcPct val="115000"/>
                        </a:lnSpc>
                        <a:spcBef>
                          <a:spcPts val="600"/>
                        </a:spcBef>
                        <a:spcAft>
                          <a:spcPts val="1600"/>
                        </a:spcAft>
                      </a:pPr>
                      <a:r>
                        <a:rPr lang="es-EC" sz="1100">
                          <a:effectLst/>
                        </a:rPr>
                        <a:t>Implementación de .NET</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Compatibilidad con versiones</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Implementación de .NET</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Compatibilidad con versiones</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213435353"/>
                  </a:ext>
                </a:extLst>
              </a:tr>
              <a:tr h="622838">
                <a:tc>
                  <a:txBody>
                    <a:bodyPr/>
                    <a:lstStyle/>
                    <a:p>
                      <a:pPr algn="just">
                        <a:lnSpc>
                          <a:spcPct val="115000"/>
                        </a:lnSpc>
                        <a:spcBef>
                          <a:spcPts val="600"/>
                        </a:spcBef>
                        <a:spcAft>
                          <a:spcPts val="1600"/>
                        </a:spcAft>
                      </a:pPr>
                      <a:r>
                        <a:rPr lang="es-EC" sz="1100">
                          <a:effectLst/>
                        </a:rPr>
                        <a:t>.NET y .NET Core</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2.0, 2.1, 2.2, 3.0, 3.1, 5.0, 6.0, 7.0</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.NET y .NET Core</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3.0, 3.1, 5.0, 6.0, 7.0</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17589798"/>
                  </a:ext>
                </a:extLst>
              </a:tr>
              <a:tr h="622838">
                <a:tc>
                  <a:txBody>
                    <a:bodyPr/>
                    <a:lstStyle/>
                    <a:p>
                      <a:pPr algn="just">
                        <a:lnSpc>
                          <a:spcPct val="115000"/>
                        </a:lnSpc>
                        <a:spcBef>
                          <a:spcPts val="600"/>
                        </a:spcBef>
                        <a:spcAft>
                          <a:spcPts val="1600"/>
                        </a:spcAft>
                      </a:pPr>
                      <a:r>
                        <a:rPr lang="es-EC" sz="1100">
                          <a:effectLst/>
                        </a:rPr>
                        <a:t>.NET Framework </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4.6.1, 4.6.2, 4.7, 4.7.1, 4.7.2, 4.8, 4.8.1</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.NET Framework </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N/D</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04722271"/>
                  </a:ext>
                </a:extLst>
              </a:tr>
              <a:tr h="301359">
                <a:tc>
                  <a:txBody>
                    <a:bodyPr/>
                    <a:lstStyle/>
                    <a:p>
                      <a:pPr algn="just">
                        <a:lnSpc>
                          <a:spcPct val="115000"/>
                        </a:lnSpc>
                        <a:spcBef>
                          <a:spcPts val="600"/>
                        </a:spcBef>
                        <a:spcAft>
                          <a:spcPts val="1600"/>
                        </a:spcAft>
                      </a:pPr>
                      <a:r>
                        <a:rPr lang="es-EC" sz="1100">
                          <a:effectLst/>
                        </a:rPr>
                        <a:t>Mono</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5.4, 6.4</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Mono</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6.4</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11080075"/>
                  </a:ext>
                </a:extLst>
              </a:tr>
              <a:tr h="301359">
                <a:tc>
                  <a:txBody>
                    <a:bodyPr/>
                    <a:lstStyle/>
                    <a:p>
                      <a:pPr algn="just">
                        <a:lnSpc>
                          <a:spcPct val="115000"/>
                        </a:lnSpc>
                        <a:spcBef>
                          <a:spcPts val="600"/>
                        </a:spcBef>
                        <a:spcAft>
                          <a:spcPts val="1600"/>
                        </a:spcAft>
                      </a:pPr>
                      <a:r>
                        <a:rPr lang="es-EC" sz="1100">
                          <a:effectLst/>
                        </a:rPr>
                        <a:t>Xamarin.IOS</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10.14, 12.16</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Xamarin.IOS</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12.16</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956051907"/>
                  </a:ext>
                </a:extLst>
              </a:tr>
              <a:tr h="301359">
                <a:tc>
                  <a:txBody>
                    <a:bodyPr/>
                    <a:lstStyle/>
                    <a:p>
                      <a:pPr algn="just">
                        <a:lnSpc>
                          <a:spcPct val="115000"/>
                        </a:lnSpc>
                        <a:spcBef>
                          <a:spcPts val="600"/>
                        </a:spcBef>
                        <a:spcAft>
                          <a:spcPts val="1600"/>
                        </a:spcAft>
                      </a:pPr>
                      <a:r>
                        <a:rPr lang="es-EC" sz="1100">
                          <a:effectLst/>
                        </a:rPr>
                        <a:t>Xamarin.Mac</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3.8, 5.16</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Xamarin.Mac</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5.16</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56070032"/>
                  </a:ext>
                </a:extLst>
              </a:tr>
              <a:tr h="301359">
                <a:tc>
                  <a:txBody>
                    <a:bodyPr/>
                    <a:lstStyle/>
                    <a:p>
                      <a:pPr algn="just">
                        <a:lnSpc>
                          <a:spcPct val="115000"/>
                        </a:lnSpc>
                        <a:spcBef>
                          <a:spcPts val="600"/>
                        </a:spcBef>
                        <a:spcAft>
                          <a:spcPts val="1600"/>
                        </a:spcAft>
                      </a:pPr>
                      <a:r>
                        <a:rPr lang="es-EC" sz="1100">
                          <a:effectLst/>
                        </a:rPr>
                        <a:t>Xamarin.Android</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8.0, 10.0</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Xamarin.Android</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10.0</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61055657"/>
                  </a:ext>
                </a:extLst>
              </a:tr>
              <a:tr h="944316">
                <a:tc>
                  <a:txBody>
                    <a:bodyPr/>
                    <a:lstStyle/>
                    <a:p>
                      <a:pPr algn="just">
                        <a:lnSpc>
                          <a:spcPct val="115000"/>
                        </a:lnSpc>
                        <a:spcBef>
                          <a:spcPts val="600"/>
                        </a:spcBef>
                        <a:spcAft>
                          <a:spcPts val="1600"/>
                        </a:spcAft>
                      </a:pPr>
                      <a:r>
                        <a:rPr lang="es-EC" sz="1100">
                          <a:effectLst/>
                        </a:rPr>
                        <a:t>Plataforma Universal de Windows</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10.0.16299, TBD</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Plataforma Universal de Windows</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TBD</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18434948"/>
                  </a:ext>
                </a:extLst>
              </a:tr>
              <a:tr h="301359">
                <a:tc>
                  <a:txBody>
                    <a:bodyPr/>
                    <a:lstStyle/>
                    <a:p>
                      <a:pPr algn="just">
                        <a:lnSpc>
                          <a:spcPct val="115000"/>
                        </a:lnSpc>
                        <a:spcBef>
                          <a:spcPts val="600"/>
                        </a:spcBef>
                        <a:spcAft>
                          <a:spcPts val="1600"/>
                        </a:spcAft>
                      </a:pPr>
                      <a:r>
                        <a:rPr lang="es-EC" sz="1100">
                          <a:effectLst/>
                        </a:rPr>
                        <a:t>Unity</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2018.1</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a:effectLst/>
                        </a:rPr>
                        <a:t>Unity</a:t>
                      </a:r>
                      <a:endParaRPr lang="es-EC" sz="11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15000"/>
                        </a:lnSpc>
                        <a:spcBef>
                          <a:spcPts val="600"/>
                        </a:spcBef>
                        <a:spcAft>
                          <a:spcPts val="1600"/>
                        </a:spcAft>
                      </a:pPr>
                      <a:r>
                        <a:rPr lang="es-EC" sz="1100" dirty="0">
                          <a:effectLst/>
                        </a:rPr>
                        <a:t>2021.2</a:t>
                      </a:r>
                      <a:endParaRPr lang="es-EC" sz="1100" dirty="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600167054"/>
                  </a:ext>
                </a:extLst>
              </a:tr>
            </a:tbl>
          </a:graphicData>
        </a:graphic>
      </p:graphicFrame>
    </p:spTree>
    <p:extLst>
      <p:ext uri="{BB962C8B-B14F-4D97-AF65-F5344CB8AC3E}">
        <p14:creationId xmlns:p14="http://schemas.microsoft.com/office/powerpoint/2010/main" val="40773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3.12	</a:t>
            </a:r>
            <a:r>
              <a:rPr lang="es-EC" dirty="0" err="1"/>
              <a:t>system.data.sqlclient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fontScale="85000" lnSpcReduction="20000"/>
          </a:bodyPr>
          <a:lstStyle/>
          <a:p>
            <a:pPr marL="0" marR="0" indent="0">
              <a:lnSpc>
                <a:spcPct val="115000"/>
              </a:lnSpc>
              <a:spcBef>
                <a:spcPts val="0"/>
              </a:spcBef>
              <a:spcAft>
                <a:spcPts val="1000"/>
              </a:spcAft>
              <a:buNone/>
            </a:pPr>
            <a:r>
              <a:rPr lang="es-ES" sz="2000" dirty="0" err="1">
                <a:solidFill>
                  <a:schemeClr val="tx1"/>
                </a:solidFill>
              </a:rPr>
              <a:t>System.Data.SqlClient</a:t>
            </a:r>
            <a:r>
              <a:rPr lang="es-ES" sz="2000" dirty="0">
                <a:solidFill>
                  <a:schemeClr val="tx1"/>
                </a:solidFill>
              </a:rPr>
              <a:t> es una biblioteca .NET que brinda acceso a Microsoft SQL Server. Sus clases permiten a los desarrolladores conectarse a bases de datos de SQL Server, ejecutar comandos y recuperar resultados.</a:t>
            </a:r>
          </a:p>
          <a:p>
            <a:pPr marL="0" marR="0" indent="0">
              <a:lnSpc>
                <a:spcPct val="115000"/>
              </a:lnSpc>
              <a:spcBef>
                <a:spcPts val="0"/>
              </a:spcBef>
              <a:spcAft>
                <a:spcPts val="1000"/>
              </a:spcAft>
              <a:buNone/>
            </a:pPr>
            <a:r>
              <a:rPr lang="es-ES" sz="2000" dirty="0">
                <a:solidFill>
                  <a:schemeClr val="tx1"/>
                </a:solidFill>
              </a:rPr>
              <a:t>El espacio de nombres </a:t>
            </a:r>
            <a:r>
              <a:rPr lang="es-ES" sz="2000" dirty="0" err="1">
                <a:solidFill>
                  <a:schemeClr val="tx1"/>
                </a:solidFill>
              </a:rPr>
              <a:t>System.Data.SqlClient</a:t>
            </a:r>
            <a:r>
              <a:rPr lang="es-ES" sz="2000" dirty="0">
                <a:solidFill>
                  <a:schemeClr val="tx1"/>
                </a:solidFill>
              </a:rPr>
              <a:t> contiene varias clases que se usan para crear y administrar conexiones y transacciones de SQL Server. La clase </a:t>
            </a:r>
            <a:r>
              <a:rPr lang="es-ES" sz="2000" dirty="0" err="1">
                <a:solidFill>
                  <a:schemeClr val="tx1"/>
                </a:solidFill>
              </a:rPr>
              <a:t>SqlCommand</a:t>
            </a:r>
            <a:r>
              <a:rPr lang="es-ES" sz="2000" dirty="0">
                <a:solidFill>
                  <a:schemeClr val="tx1"/>
                </a:solidFill>
              </a:rPr>
              <a:t> permite a los desarrolladores construir y ejecutar comandos T-SQL, mientras que la clase </a:t>
            </a:r>
            <a:r>
              <a:rPr lang="es-ES" sz="2000" dirty="0" err="1">
                <a:solidFill>
                  <a:schemeClr val="tx1"/>
                </a:solidFill>
              </a:rPr>
              <a:t>SqlDataReader</a:t>
            </a:r>
            <a:r>
              <a:rPr lang="es-ES" sz="2000" dirty="0">
                <a:solidFill>
                  <a:schemeClr val="tx1"/>
                </a:solidFill>
              </a:rPr>
              <a:t> permite a los desarrolladores ejecutar consultas y leer datos. Además, la clase </a:t>
            </a:r>
            <a:r>
              <a:rPr lang="es-ES" sz="2000" dirty="0" err="1">
                <a:solidFill>
                  <a:schemeClr val="tx1"/>
                </a:solidFill>
              </a:rPr>
              <a:t>SqlTransaction</a:t>
            </a:r>
            <a:r>
              <a:rPr lang="es-ES" sz="2000" dirty="0">
                <a:solidFill>
                  <a:schemeClr val="tx1"/>
                </a:solidFill>
              </a:rPr>
              <a:t> permite a los desarrolladores controlar las transacciones que se realizan en la base de datos.</a:t>
            </a:r>
          </a:p>
          <a:p>
            <a:pPr marL="0" marR="0" indent="0">
              <a:lnSpc>
                <a:spcPct val="115000"/>
              </a:lnSpc>
              <a:spcBef>
                <a:spcPts val="0"/>
              </a:spcBef>
              <a:spcAft>
                <a:spcPts val="1000"/>
              </a:spcAft>
              <a:buNone/>
            </a:pPr>
            <a:r>
              <a:rPr lang="es-ES" sz="2000" dirty="0" err="1">
                <a:solidFill>
                  <a:schemeClr val="tx1"/>
                </a:solidFill>
              </a:rPr>
              <a:t>System.Data.SqlClient</a:t>
            </a:r>
            <a:r>
              <a:rPr lang="es-ES" sz="2000" dirty="0">
                <a:solidFill>
                  <a:schemeClr val="tx1"/>
                </a:solidFill>
              </a:rPr>
              <a:t> también proporciona acceso a la biblioteca de objetos de administración de SQL Server (SMO). Permite a los desarrolladores acceder y manipular objetos de la base de datos, como tablas, vistas, procedimientos almacenados y funciones. Además, proporciona acceso a la biblioteca de SQL Server </a:t>
            </a:r>
            <a:r>
              <a:rPr lang="es-ES" sz="2000" dirty="0" err="1">
                <a:solidFill>
                  <a:schemeClr val="tx1"/>
                </a:solidFill>
              </a:rPr>
              <a:t>Integration</a:t>
            </a:r>
            <a:r>
              <a:rPr lang="es-ES" sz="2000" dirty="0">
                <a:solidFill>
                  <a:schemeClr val="tx1"/>
                </a:solidFill>
              </a:rPr>
              <a:t> </a:t>
            </a:r>
            <a:r>
              <a:rPr lang="es-ES" sz="2000" dirty="0" err="1">
                <a:solidFill>
                  <a:schemeClr val="tx1"/>
                </a:solidFill>
              </a:rPr>
              <a:t>Services</a:t>
            </a:r>
            <a:r>
              <a:rPr lang="es-ES" sz="2000" dirty="0">
                <a:solidFill>
                  <a:schemeClr val="tx1"/>
                </a:solidFill>
              </a:rPr>
              <a:t> (SSIS), que permite a los desarrolladores crear y ejecutar paquetes de integración de datos.</a:t>
            </a:r>
          </a:p>
          <a:p>
            <a:pPr marL="0" marR="0" indent="0">
              <a:lnSpc>
                <a:spcPct val="115000"/>
              </a:lnSpc>
              <a:spcBef>
                <a:spcPts val="0"/>
              </a:spcBef>
              <a:spcAft>
                <a:spcPts val="1000"/>
              </a:spcAft>
              <a:buNone/>
            </a:pPr>
            <a:r>
              <a:rPr lang="es-ES" sz="2000" dirty="0" err="1">
                <a:solidFill>
                  <a:schemeClr val="tx1"/>
                </a:solidFill>
              </a:rPr>
              <a:t>System.Data.SqlClient</a:t>
            </a:r>
            <a:r>
              <a:rPr lang="es-ES" sz="2000" dirty="0">
                <a:solidFill>
                  <a:schemeClr val="tx1"/>
                </a:solidFill>
              </a:rPr>
              <a:t> permite a los desarrolladores aprovechar al máximo sus aplicaciones de base de datos. Al proporcionar un conjunto completo de características, hace que el proceso de desarrollo sea más fácil y rápido. También ayuda a los desarrolladores a crear aplicaciones seguras y robustas [8].</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3277861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3.13	administrador de paquetes </a:t>
            </a:r>
            <a:r>
              <a:rPr lang="es-EC" dirty="0" err="1"/>
              <a:t>nuget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fontScale="92500" lnSpcReduction="20000"/>
          </a:bodyPr>
          <a:lstStyle/>
          <a:p>
            <a:pPr marL="0" marR="0" indent="0">
              <a:lnSpc>
                <a:spcPct val="115000"/>
              </a:lnSpc>
              <a:spcBef>
                <a:spcPts val="0"/>
              </a:spcBef>
              <a:spcAft>
                <a:spcPts val="1000"/>
              </a:spcAft>
              <a:buNone/>
            </a:pPr>
            <a:r>
              <a:rPr lang="es-ES" sz="2000" dirty="0">
                <a:solidFill>
                  <a:schemeClr val="tx1"/>
                </a:solidFill>
              </a:rPr>
              <a:t>NuGet es un administrador de paquetes para la plataforma .NET que facilita la administración de los componentes de software de una aplicación .NET. Fue diseñado para permitir a los desarrolladores encontrar, instalar, actualizar, configurar y eliminar fácilmente componentes de software para usarlos en sus aplicaciones. Los paquetes NuGet pueden contener ensamblados, herramientas, documentación y otros recursos que se pueden usar en una aplicación .NET. NuGet contiene su propio conjunto de API para que las usen los desarrolladores, y admite interfaces gráficas de usuario (GUI) y de línea de comandos [8]. </a:t>
            </a:r>
          </a:p>
          <a:p>
            <a:pPr marL="0" marR="0" indent="0">
              <a:lnSpc>
                <a:spcPct val="115000"/>
              </a:lnSpc>
              <a:spcBef>
                <a:spcPts val="0"/>
              </a:spcBef>
              <a:spcAft>
                <a:spcPts val="1000"/>
              </a:spcAft>
              <a:buNone/>
            </a:pPr>
            <a:r>
              <a:rPr lang="es-ES" sz="2000" dirty="0">
                <a:solidFill>
                  <a:schemeClr val="tx1"/>
                </a:solidFill>
              </a:rPr>
              <a:t>Los paquetes NuGet se almacenan en repositorios centralizados, como la Galería NuGet oficial, y se pueden descargar desde allí. Los paquetes de NuGet también se pueden hospedar en fuentes personalizadas, como un servidor privado o una carpeta en una máquina local. NuGet puede detectar e instalar cualquier dependencia que necesite un paquete, lo que facilita a los desarrolladores la administración de los componentes de su aplicación. NuGet también ayuda a los desarrolladores a mantener sus aplicaciones actualizadas con las últimas versiones de los paquetes que utilizan.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spTree>
    <p:extLst>
      <p:ext uri="{BB962C8B-B14F-4D97-AF65-F5344CB8AC3E}">
        <p14:creationId xmlns:p14="http://schemas.microsoft.com/office/powerpoint/2010/main" val="120914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3.14	</a:t>
            </a:r>
            <a:r>
              <a:rPr lang="es-EC" dirty="0" err="1"/>
              <a:t>.net</a:t>
            </a:r>
            <a:r>
              <a:rPr lang="es-EC" dirty="0"/>
              <a:t> </a:t>
            </a:r>
            <a:r>
              <a:rPr lang="es-EC" dirty="0" err="1"/>
              <a:t>maui</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fontScale="92500" lnSpcReduction="20000"/>
          </a:bodyPr>
          <a:lstStyle/>
          <a:p>
            <a:pPr marL="0" marR="0" indent="0">
              <a:lnSpc>
                <a:spcPct val="115000"/>
              </a:lnSpc>
              <a:spcBef>
                <a:spcPts val="0"/>
              </a:spcBef>
              <a:spcAft>
                <a:spcPts val="1000"/>
              </a:spcAft>
              <a:buNone/>
            </a:pPr>
            <a:r>
              <a:rPr lang="es-ES" sz="2000" dirty="0">
                <a:solidFill>
                  <a:schemeClr val="tx1"/>
                </a:solidFill>
              </a:rPr>
              <a:t>.NET MAUI (interfaz de usuario de aplicación multiplataforma) es un marco creado por Microsoft para crear aplicaciones multiplataforma nativas. Permite a los desarrolladores crear aplicaciones para Windows, iOS, Mac y Android con un único código base. El marco se basa en .NET Core y proporciona amplias bibliotecas y herramientas para permitir a los desarrolladores crear rápidamente aplicaciones sólidas y de alto rendimiento.</a:t>
            </a:r>
          </a:p>
          <a:p>
            <a:pPr marL="0" marR="0" indent="0">
              <a:lnSpc>
                <a:spcPct val="115000"/>
              </a:lnSpc>
              <a:spcBef>
                <a:spcPts val="0"/>
              </a:spcBef>
              <a:spcAft>
                <a:spcPts val="1000"/>
              </a:spcAft>
              <a:buNone/>
            </a:pPr>
            <a:r>
              <a:rPr lang="es-ES" sz="2000" dirty="0">
                <a:solidFill>
                  <a:schemeClr val="tx1"/>
                </a:solidFill>
              </a:rPr>
              <a:t>Proporciona un amplio conjunto de API de programación y un conjunto completo de herramientas de desarrollo. Con .NET MAUI, los desarrolladores pueden crear aplicaciones con una interfaz de usuario moderna mediante XAML y acceder a datos de servicios en la nube como Azure y AWS. También permite la integración de bibliotecas y marcos de trabajo de terceros, como </a:t>
            </a:r>
            <a:r>
              <a:rPr lang="es-ES" sz="2000" dirty="0" err="1">
                <a:solidFill>
                  <a:schemeClr val="tx1"/>
                </a:solidFill>
              </a:rPr>
              <a:t>Xamarin.Forms</a:t>
            </a:r>
            <a:r>
              <a:rPr lang="es-ES" sz="2000" dirty="0">
                <a:solidFill>
                  <a:schemeClr val="tx1"/>
                </a:solidFill>
              </a:rPr>
              <a:t> y Unity.</a:t>
            </a:r>
          </a:p>
          <a:p>
            <a:pPr marL="0" marR="0" indent="0">
              <a:lnSpc>
                <a:spcPct val="115000"/>
              </a:lnSpc>
              <a:spcBef>
                <a:spcPts val="0"/>
              </a:spcBef>
              <a:spcAft>
                <a:spcPts val="1000"/>
              </a:spcAft>
              <a:buNone/>
            </a:pPr>
            <a:r>
              <a:rPr lang="es-ES" sz="2000" dirty="0">
                <a:solidFill>
                  <a:schemeClr val="tx1"/>
                </a:solidFill>
              </a:rPr>
              <a:t>.NET MAUI también es compatible con Blazor de Microsoft, un marco de interfaz de usuario web para crear aplicaciones web interactivas del lado del cliente. Con Blazor, los desarrolladores pueden escribir código en C# y ejecutarlo en el navegador. Además, .NET MAUI ofrece una completa cadena de herramientas para depurar y probar aplicaciones.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spTree>
    <p:extLst>
      <p:ext uri="{BB962C8B-B14F-4D97-AF65-F5344CB8AC3E}">
        <p14:creationId xmlns:p14="http://schemas.microsoft.com/office/powerpoint/2010/main" val="196695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413952" cy="1111916"/>
          </a:xfrm>
        </p:spPr>
        <p:txBody>
          <a:bodyPr>
            <a:noAutofit/>
          </a:bodyPr>
          <a:lstStyle/>
          <a:p>
            <a:r>
              <a:rPr lang="es-ES" sz="2400" dirty="0"/>
              <a:t>3	MARCO TE</a:t>
            </a:r>
            <a:r>
              <a:rPr lang="es-EC" sz="2400" dirty="0"/>
              <a:t>ÓRICO</a:t>
            </a:r>
            <a:br>
              <a:rPr lang="es-EC" sz="2400" dirty="0"/>
            </a:br>
            <a:r>
              <a:rPr lang="es-EC" sz="2400" dirty="0"/>
              <a:t>3.15	</a:t>
            </a:r>
            <a:r>
              <a:rPr lang="nl-NL" sz="2400" dirty="0"/>
              <a:t>.NET VS .NET CORE VS .NET FRAMEWORK VS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8"/>
            <a:ext cx="8413952" cy="4885762"/>
          </a:xfrm>
        </p:spPr>
        <p:txBody>
          <a:bodyPr>
            <a:normAutofit fontScale="77500" lnSpcReduction="20000"/>
          </a:bodyPr>
          <a:lstStyle/>
          <a:p>
            <a:pPr marL="0" marR="0" indent="0">
              <a:lnSpc>
                <a:spcPct val="115000"/>
              </a:lnSpc>
              <a:spcBef>
                <a:spcPts val="0"/>
              </a:spcBef>
              <a:spcAft>
                <a:spcPts val="1000"/>
              </a:spcAft>
              <a:buNone/>
            </a:pPr>
            <a:r>
              <a:rPr lang="es-ES" sz="2000" dirty="0">
                <a:solidFill>
                  <a:schemeClr val="tx1"/>
                </a:solidFill>
              </a:rPr>
              <a:t>La plataforma .NET es una plataforma integral de desarrollo de software creada por Microsoft. Consiste en .NET Framework, .NET Core y .NET Standard, que tienen diferentes aplicaciones y usos.</a:t>
            </a:r>
          </a:p>
          <a:p>
            <a:pPr marL="0" marR="0" indent="0">
              <a:lnSpc>
                <a:spcPct val="115000"/>
              </a:lnSpc>
              <a:spcBef>
                <a:spcPts val="0"/>
              </a:spcBef>
              <a:spcAft>
                <a:spcPts val="1000"/>
              </a:spcAft>
              <a:buNone/>
            </a:pPr>
            <a:r>
              <a:rPr lang="es-ES" sz="2000" dirty="0">
                <a:solidFill>
                  <a:schemeClr val="tx1"/>
                </a:solidFill>
              </a:rPr>
              <a:t>.NET Framework es la plataforma .NET original y más utilizada, utilizada para crear aplicaciones específicas de Windows. Es la versión más antigua y con más funciones de .NET, pero también la que consume más recursos. Está disponible en dispositivos basados en Windows.</a:t>
            </a:r>
          </a:p>
          <a:p>
            <a:pPr marL="0" marR="0" indent="0">
              <a:lnSpc>
                <a:spcPct val="115000"/>
              </a:lnSpc>
              <a:spcBef>
                <a:spcPts val="0"/>
              </a:spcBef>
              <a:spcAft>
                <a:spcPts val="1000"/>
              </a:spcAft>
              <a:buNone/>
            </a:pPr>
            <a:r>
              <a:rPr lang="es-ES" sz="2000" dirty="0">
                <a:solidFill>
                  <a:schemeClr val="tx1"/>
                </a:solidFill>
              </a:rPr>
              <a:t>.NET Core es una versión multiplataforma de código abierto de .NET. Está diseñado para crear aplicaciones y servicios web modernos basados en la nube, así como aplicaciones móviles y de IoT. Tiene un tamaño más pequeño que .NET Framework, lo que lo hace más adecuado para dispositivos con menos poder de cómputo.</a:t>
            </a:r>
          </a:p>
          <a:p>
            <a:pPr marL="0" marR="0" indent="0">
              <a:lnSpc>
                <a:spcPct val="115000"/>
              </a:lnSpc>
              <a:spcBef>
                <a:spcPts val="0"/>
              </a:spcBef>
              <a:spcAft>
                <a:spcPts val="1000"/>
              </a:spcAft>
              <a:buNone/>
            </a:pPr>
            <a:r>
              <a:rPr lang="es-ES" sz="2000" dirty="0">
                <a:solidFill>
                  <a:schemeClr val="tx1"/>
                </a:solidFill>
              </a:rPr>
              <a:t>.NET Standard es una especificación de API, creada para brindar la máxima compatibilidad de API en diferentes plataformas .NET. Permite a los desarrolladores crear bibliotecas que se pueden usar en todas las plataformas .NET, incluidas .NET Core, .NET Framework, Mono, Xamarin y UWP.</a:t>
            </a:r>
          </a:p>
          <a:p>
            <a:pPr marL="0" marR="0" indent="0">
              <a:lnSpc>
                <a:spcPct val="115000"/>
              </a:lnSpc>
              <a:spcBef>
                <a:spcPts val="0"/>
              </a:spcBef>
              <a:spcAft>
                <a:spcPts val="1000"/>
              </a:spcAft>
              <a:buNone/>
            </a:pPr>
            <a:r>
              <a:rPr lang="es-ES" sz="2000" dirty="0">
                <a:solidFill>
                  <a:schemeClr val="tx1"/>
                </a:solidFill>
              </a:rPr>
              <a:t>En resumen, .NET Framework es la versión original, específica de Windows y rica en funciones de .NET, mientras que .NET Core es una versión multiplataforma de código abierto que ocupa menos espacio. .NET Standard es una especificación que permite a los desarrolladores crear bibliotecas que se pueden usar en todas las plataformas .NET [5].</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spTree>
    <p:extLst>
      <p:ext uri="{BB962C8B-B14F-4D97-AF65-F5344CB8AC3E}">
        <p14:creationId xmlns:p14="http://schemas.microsoft.com/office/powerpoint/2010/main" val="28720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2988215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esta práctica se dividen 3 micro practicas para especificar y dar a conocer los conceptos básicos de .NET.</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4.1.1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Primero, se crea un proyecto en Visual Studio, para esto abrir el IDE y clic en “</a:t>
            </a:r>
            <a:r>
              <a:rPr lang="es-ES" dirty="0" err="1">
                <a:latin typeface="Calibri" panose="020F0502020204030204" pitchFamily="34" charset="0"/>
                <a:ea typeface="Calibri" panose="020F0502020204030204" pitchFamily="34" charset="0"/>
                <a:cs typeface="Times New Roman" panose="02020603050405020304" pitchFamily="18" charset="0"/>
              </a:rPr>
              <a:t>Create</a:t>
            </a:r>
            <a:r>
              <a:rPr lang="es-ES" dirty="0">
                <a:latin typeface="Calibri" panose="020F0502020204030204" pitchFamily="34" charset="0"/>
                <a:ea typeface="Calibri" panose="020F0502020204030204" pitchFamily="34" charset="0"/>
                <a:cs typeface="Times New Roman" panose="02020603050405020304" pitchFamily="18" charset="0"/>
              </a:rPr>
              <a:t> a new </a:t>
            </a:r>
            <a:r>
              <a:rPr lang="es-ES" dirty="0" err="1">
                <a:latin typeface="Calibri" panose="020F0502020204030204" pitchFamily="34" charset="0"/>
                <a:ea typeface="Calibri" panose="020F0502020204030204" pitchFamily="34" charset="0"/>
                <a:cs typeface="Times New Roman" panose="02020603050405020304" pitchFamily="18" charset="0"/>
              </a:rPr>
              <a:t>project</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pic>
        <p:nvPicPr>
          <p:cNvPr id="3" name="Picture 11">
            <a:extLst>
              <a:ext uri="{FF2B5EF4-FFF2-40B4-BE49-F238E27FC236}">
                <a16:creationId xmlns:a16="http://schemas.microsoft.com/office/drawing/2014/main" id="{F32C3E15-46F1-E2BB-0187-BBB2922C055D}"/>
              </a:ext>
            </a:extLst>
          </p:cNvPr>
          <p:cNvPicPr>
            <a:picLocks noChangeAspect="1"/>
          </p:cNvPicPr>
          <p:nvPr/>
        </p:nvPicPr>
        <p:blipFill>
          <a:blip r:embed="rId2"/>
          <a:stretch>
            <a:fillRect/>
          </a:stretch>
        </p:blipFill>
        <p:spPr>
          <a:xfrm>
            <a:off x="5158524" y="2085396"/>
            <a:ext cx="2932973" cy="174192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En la siguiente ventana, seleccionar el tipo de proyecto </a:t>
            </a:r>
            <a:r>
              <a:rPr lang="es-ES" dirty="0" err="1">
                <a:latin typeface="Calibri" panose="020F0502020204030204" pitchFamily="34" charset="0"/>
                <a:ea typeface="Calibri" panose="020F0502020204030204" pitchFamily="34" charset="0"/>
                <a:cs typeface="Times New Roman" panose="02020603050405020304" pitchFamily="18" charset="0"/>
              </a:rPr>
              <a:t>Console</a:t>
            </a:r>
            <a:r>
              <a:rPr lang="es-ES" dirty="0">
                <a:latin typeface="Calibri" panose="020F0502020204030204" pitchFamily="34" charset="0"/>
                <a:ea typeface="Calibri" panose="020F0502020204030204" pitchFamily="34" charset="0"/>
                <a:cs typeface="Times New Roman" panose="02020603050405020304" pitchFamily="18" charset="0"/>
              </a:rPr>
              <a:t> App y clic en Next.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12">
            <a:extLst>
              <a:ext uri="{FF2B5EF4-FFF2-40B4-BE49-F238E27FC236}">
                <a16:creationId xmlns:a16="http://schemas.microsoft.com/office/drawing/2014/main" id="{09B8895A-4CC4-1F7F-2CF8-2C1800AAA70E}"/>
              </a:ext>
            </a:extLst>
          </p:cNvPr>
          <p:cNvPicPr>
            <a:picLocks noChangeAspect="1"/>
          </p:cNvPicPr>
          <p:nvPr/>
        </p:nvPicPr>
        <p:blipFill>
          <a:blip r:embed="rId3"/>
          <a:stretch>
            <a:fillRect/>
          </a:stretch>
        </p:blipFill>
        <p:spPr>
          <a:xfrm>
            <a:off x="5105674" y="4374109"/>
            <a:ext cx="3038671"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022333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4.1.1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Se procede a configurar el proyecto, ingresando el nombre de este, la localización de este y el nombre de la solución.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Finalmente, se llena la información adicional, para este caso la versión del framework que se va a utilizar que es .NET 6.0</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13">
            <a:extLst>
              <a:ext uri="{FF2B5EF4-FFF2-40B4-BE49-F238E27FC236}">
                <a16:creationId xmlns:a16="http://schemas.microsoft.com/office/drawing/2014/main" id="{D5A05439-73F2-6DDA-4F08-C1B7082614A3}"/>
              </a:ext>
            </a:extLst>
          </p:cNvPr>
          <p:cNvPicPr>
            <a:picLocks noChangeAspect="1"/>
          </p:cNvPicPr>
          <p:nvPr/>
        </p:nvPicPr>
        <p:blipFill>
          <a:blip r:embed="rId2"/>
          <a:stretch>
            <a:fillRect/>
          </a:stretch>
        </p:blipFill>
        <p:spPr>
          <a:xfrm>
            <a:off x="4887383" y="1969637"/>
            <a:ext cx="3332583" cy="19765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14">
            <a:extLst>
              <a:ext uri="{FF2B5EF4-FFF2-40B4-BE49-F238E27FC236}">
                <a16:creationId xmlns:a16="http://schemas.microsoft.com/office/drawing/2014/main" id="{AF2452E1-84D2-1591-29BC-EA9014EEEB1B}"/>
              </a:ext>
            </a:extLst>
          </p:cNvPr>
          <p:cNvPicPr>
            <a:picLocks noChangeAspect="1"/>
          </p:cNvPicPr>
          <p:nvPr/>
        </p:nvPicPr>
        <p:blipFill>
          <a:blip r:embed="rId3"/>
          <a:stretch>
            <a:fillRect/>
          </a:stretch>
        </p:blipFill>
        <p:spPr>
          <a:xfrm>
            <a:off x="4887383" y="4298842"/>
            <a:ext cx="3335775" cy="19765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24045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4.1.1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Una vez creado el proyecto, se procede a ingresar el siguiente código dentro de la clase </a:t>
            </a:r>
            <a:r>
              <a:rPr lang="es-ES" dirty="0" err="1">
                <a:latin typeface="Calibri" panose="020F0502020204030204" pitchFamily="34" charset="0"/>
                <a:ea typeface="Calibri" panose="020F0502020204030204" pitchFamily="34" charset="0"/>
                <a:cs typeface="Times New Roman" panose="02020603050405020304" pitchFamily="18" charset="0"/>
              </a:rPr>
              <a:t>Program</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Finalizado el ingreso de código, se ejecuta el proyecto mediante la herramienta de Visual Studio.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8" descr="Text&#10;&#10;Description automatically generated">
            <a:extLst>
              <a:ext uri="{FF2B5EF4-FFF2-40B4-BE49-F238E27FC236}">
                <a16:creationId xmlns:a16="http://schemas.microsoft.com/office/drawing/2014/main" id="{6BD81A18-F161-E599-9768-D7D2BE0EDA0F}"/>
              </a:ext>
            </a:extLst>
          </p:cNvPr>
          <p:cNvPicPr>
            <a:picLocks noChangeAspect="1"/>
          </p:cNvPicPr>
          <p:nvPr/>
        </p:nvPicPr>
        <p:blipFill>
          <a:blip r:embed="rId2"/>
          <a:stretch>
            <a:fillRect/>
          </a:stretch>
        </p:blipFill>
        <p:spPr>
          <a:xfrm>
            <a:off x="5047347" y="2037550"/>
            <a:ext cx="2799165" cy="157924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9" name="Picture 23">
            <a:extLst>
              <a:ext uri="{FF2B5EF4-FFF2-40B4-BE49-F238E27FC236}">
                <a16:creationId xmlns:a16="http://schemas.microsoft.com/office/drawing/2014/main" id="{B58D0B76-048E-F3B4-0394-D1F9DA84D882}"/>
              </a:ext>
            </a:extLst>
          </p:cNvPr>
          <p:cNvPicPr>
            <a:picLocks noChangeAspect="1"/>
          </p:cNvPicPr>
          <p:nvPr/>
        </p:nvPicPr>
        <p:blipFill>
          <a:blip r:embed="rId3"/>
          <a:stretch>
            <a:fillRect/>
          </a:stretch>
        </p:blipFill>
        <p:spPr>
          <a:xfrm>
            <a:off x="4065815" y="4584172"/>
            <a:ext cx="4439567" cy="11162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054021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4.1.1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2932972" cy="4520640"/>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7.	Una vez ejecutado del programa, se muestra una ventana con el resultado de la suma y la verificación de si el resultado es menor o mayor a 10.</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pic>
        <p:nvPicPr>
          <p:cNvPr id="4" name="Picture 19" descr="Graphical user interface, website&#10;&#10;Description automatically generated">
            <a:extLst>
              <a:ext uri="{FF2B5EF4-FFF2-40B4-BE49-F238E27FC236}">
                <a16:creationId xmlns:a16="http://schemas.microsoft.com/office/drawing/2014/main" id="{5044DAD6-9AC6-A694-29A1-5E8EDBACC9B7}"/>
              </a:ext>
            </a:extLst>
          </p:cNvPr>
          <p:cNvPicPr>
            <a:picLocks noChangeAspect="1"/>
          </p:cNvPicPr>
          <p:nvPr/>
        </p:nvPicPr>
        <p:blipFill>
          <a:blip r:embed="rId2"/>
          <a:stretch>
            <a:fillRect/>
          </a:stretch>
        </p:blipFill>
        <p:spPr>
          <a:xfrm>
            <a:off x="4117267" y="3506806"/>
            <a:ext cx="4560570" cy="11772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47438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4.1.2	JAVA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En primer lugar, se crea un proyecto y se selecciona “Java </a:t>
            </a:r>
            <a:r>
              <a:rPr lang="es-ES" dirty="0" err="1">
                <a:latin typeface="Calibri" panose="020F0502020204030204" pitchFamily="34" charset="0"/>
                <a:ea typeface="Calibri" panose="020F0502020204030204" pitchFamily="34" charset="0"/>
                <a:cs typeface="Times New Roman" panose="02020603050405020304" pitchFamily="18" charset="0"/>
              </a:rPr>
              <a:t>with</a:t>
            </a:r>
            <a:r>
              <a:rPr lang="es-ES" dirty="0">
                <a:latin typeface="Calibri" panose="020F0502020204030204" pitchFamily="34" charset="0"/>
                <a:ea typeface="Calibri" panose="020F0502020204030204" pitchFamily="34" charset="0"/>
                <a:cs typeface="Times New Roman" panose="02020603050405020304" pitchFamily="18" charset="0"/>
              </a:rPr>
              <a:t> ANT”, luego se selecciona Java </a:t>
            </a:r>
            <a:r>
              <a:rPr lang="es-ES" dirty="0" err="1">
                <a:latin typeface="Calibri" panose="020F0502020204030204" pitchFamily="34" charset="0"/>
                <a:ea typeface="Calibri" panose="020F0502020204030204" pitchFamily="34" charset="0"/>
                <a:cs typeface="Times New Roman" panose="02020603050405020304" pitchFamily="18" charset="0"/>
              </a:rPr>
              <a:t>Application</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Se procede a configurar el proyecto proporcionado un nombre, locación, etc.</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71">
            <a:extLst>
              <a:ext uri="{FF2B5EF4-FFF2-40B4-BE49-F238E27FC236}">
                <a16:creationId xmlns:a16="http://schemas.microsoft.com/office/drawing/2014/main" id="{3A49A550-CDD2-EAC8-4DAE-1514E9108C58}"/>
              </a:ext>
            </a:extLst>
          </p:cNvPr>
          <p:cNvPicPr>
            <a:picLocks noChangeAspect="1"/>
          </p:cNvPicPr>
          <p:nvPr/>
        </p:nvPicPr>
        <p:blipFill>
          <a:blip r:embed="rId2"/>
          <a:stretch>
            <a:fillRect/>
          </a:stretch>
        </p:blipFill>
        <p:spPr>
          <a:xfrm>
            <a:off x="4799558" y="2056528"/>
            <a:ext cx="2592883"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17">
            <a:extLst>
              <a:ext uri="{FF2B5EF4-FFF2-40B4-BE49-F238E27FC236}">
                <a16:creationId xmlns:a16="http://schemas.microsoft.com/office/drawing/2014/main" id="{47CFCAC7-4776-A63A-7813-68E9D793B6BD}"/>
              </a:ext>
            </a:extLst>
          </p:cNvPr>
          <p:cNvPicPr>
            <a:picLocks noChangeAspect="1"/>
          </p:cNvPicPr>
          <p:nvPr/>
        </p:nvPicPr>
        <p:blipFill>
          <a:blip r:embed="rId3"/>
          <a:stretch>
            <a:fillRect/>
          </a:stretch>
        </p:blipFill>
        <p:spPr>
          <a:xfrm>
            <a:off x="4487119" y="4373308"/>
            <a:ext cx="3217761"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34705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4.1.2	JAVA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Una vez creado el proyecto, se procede a copiar el código mostrado a continuación.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Se manda a ejecutar mediante la herramienta de NetBeans.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9" descr="Text&#10;&#10;Description automatically generated">
            <a:extLst>
              <a:ext uri="{FF2B5EF4-FFF2-40B4-BE49-F238E27FC236}">
                <a16:creationId xmlns:a16="http://schemas.microsoft.com/office/drawing/2014/main" id="{91A61C8A-6D15-BA0B-C0DC-BE2A3EDF978E}"/>
              </a:ext>
            </a:extLst>
          </p:cNvPr>
          <p:cNvPicPr>
            <a:picLocks noChangeAspect="1"/>
          </p:cNvPicPr>
          <p:nvPr/>
        </p:nvPicPr>
        <p:blipFill>
          <a:blip r:embed="rId2"/>
          <a:stretch>
            <a:fillRect/>
          </a:stretch>
        </p:blipFill>
        <p:spPr>
          <a:xfrm>
            <a:off x="4423793" y="1972236"/>
            <a:ext cx="3783945" cy="188106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9" name="Picture 87" descr="Graphical user interface, text, application&#10;&#10;Description automatically generated">
            <a:extLst>
              <a:ext uri="{FF2B5EF4-FFF2-40B4-BE49-F238E27FC236}">
                <a16:creationId xmlns:a16="http://schemas.microsoft.com/office/drawing/2014/main" id="{AAE49962-820E-0CEC-C54F-B5CBCC382593}"/>
              </a:ext>
            </a:extLst>
          </p:cNvPr>
          <p:cNvPicPr>
            <a:picLocks noChangeAspect="1"/>
          </p:cNvPicPr>
          <p:nvPr/>
        </p:nvPicPr>
        <p:blipFill>
          <a:blip r:embed="rId3"/>
          <a:stretch>
            <a:fillRect/>
          </a:stretch>
        </p:blipFill>
        <p:spPr>
          <a:xfrm>
            <a:off x="4159069" y="4633461"/>
            <a:ext cx="4313391" cy="122272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734242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4.1.2	JAVA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46571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El resultado de la ejecución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pic>
        <p:nvPicPr>
          <p:cNvPr id="4" name="Picture 21" descr="Graphical user interface, text&#10;&#10;Description automatically generated">
            <a:extLst>
              <a:ext uri="{FF2B5EF4-FFF2-40B4-BE49-F238E27FC236}">
                <a16:creationId xmlns:a16="http://schemas.microsoft.com/office/drawing/2014/main" id="{5B8AC28C-B9A1-AFE6-CBA6-8C3FE12F04AD}"/>
              </a:ext>
            </a:extLst>
          </p:cNvPr>
          <p:cNvPicPr>
            <a:picLocks noChangeAspect="1"/>
          </p:cNvPicPr>
          <p:nvPr/>
        </p:nvPicPr>
        <p:blipFill>
          <a:blip r:embed="rId2"/>
          <a:stretch>
            <a:fillRect/>
          </a:stretch>
        </p:blipFill>
        <p:spPr>
          <a:xfrm>
            <a:off x="4132507" y="3632163"/>
            <a:ext cx="4545330" cy="13373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050957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4.1.3	HTML</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925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Se crea un proyecto de tipo HTML5 utilizando NetBeans, luego se selecciona la opción de creación de una aplicación HTML5/JS.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Se configura el nombre y locación del proyecto.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88">
            <a:extLst>
              <a:ext uri="{FF2B5EF4-FFF2-40B4-BE49-F238E27FC236}">
                <a16:creationId xmlns:a16="http://schemas.microsoft.com/office/drawing/2014/main" id="{BF737E80-FA8C-C0D7-3E4A-2143B870D9E2}"/>
              </a:ext>
            </a:extLst>
          </p:cNvPr>
          <p:cNvPicPr>
            <a:picLocks noChangeAspect="1"/>
          </p:cNvPicPr>
          <p:nvPr/>
        </p:nvPicPr>
        <p:blipFill>
          <a:blip r:embed="rId2"/>
          <a:stretch>
            <a:fillRect/>
          </a:stretch>
        </p:blipFill>
        <p:spPr>
          <a:xfrm>
            <a:off x="5389338" y="1972236"/>
            <a:ext cx="2720436" cy="188785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89" descr="Graphical user interface, text&#10;&#10;Description automatically generated">
            <a:extLst>
              <a:ext uri="{FF2B5EF4-FFF2-40B4-BE49-F238E27FC236}">
                <a16:creationId xmlns:a16="http://schemas.microsoft.com/office/drawing/2014/main" id="{4491B2EC-6013-D1A0-9FB7-EED874B7EBFC}"/>
              </a:ext>
            </a:extLst>
          </p:cNvPr>
          <p:cNvPicPr>
            <a:picLocks noChangeAspect="1"/>
          </p:cNvPicPr>
          <p:nvPr/>
        </p:nvPicPr>
        <p:blipFill>
          <a:blip r:embed="rId3"/>
          <a:stretch>
            <a:fillRect/>
          </a:stretch>
        </p:blipFill>
        <p:spPr>
          <a:xfrm>
            <a:off x="5152036" y="4464248"/>
            <a:ext cx="3195039" cy="188785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941119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4.1.3	HTML</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Se selecciona opciones adicionales si es que se llegasen a necesitar, para este caso no se necesita y se pulsa en la opción </a:t>
            </a:r>
            <a:r>
              <a:rPr lang="es-ES" dirty="0" err="1">
                <a:latin typeface="Calibri" panose="020F0502020204030204" pitchFamily="34" charset="0"/>
                <a:ea typeface="Calibri" panose="020F0502020204030204" pitchFamily="34" charset="0"/>
                <a:cs typeface="Times New Roman" panose="02020603050405020304" pitchFamily="18" charset="0"/>
              </a:rPr>
              <a:t>Finish</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Una vez creado el proyecto, se procede a copiar el siguiente código dentro de la página.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90" descr="Graphical user interface, text&#10;&#10;Description automatically generated">
            <a:extLst>
              <a:ext uri="{FF2B5EF4-FFF2-40B4-BE49-F238E27FC236}">
                <a16:creationId xmlns:a16="http://schemas.microsoft.com/office/drawing/2014/main" id="{BAE2A735-512B-87DA-F0ED-30BE8E4A597D}"/>
              </a:ext>
            </a:extLst>
          </p:cNvPr>
          <p:cNvPicPr>
            <a:picLocks noChangeAspect="1"/>
          </p:cNvPicPr>
          <p:nvPr/>
        </p:nvPicPr>
        <p:blipFill>
          <a:blip r:embed="rId2"/>
          <a:stretch>
            <a:fillRect/>
          </a:stretch>
        </p:blipFill>
        <p:spPr>
          <a:xfrm>
            <a:off x="4923861" y="1988565"/>
            <a:ext cx="3358715" cy="17996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30" descr="Text&#10;&#10;Description automatically generated">
            <a:extLst>
              <a:ext uri="{FF2B5EF4-FFF2-40B4-BE49-F238E27FC236}">
                <a16:creationId xmlns:a16="http://schemas.microsoft.com/office/drawing/2014/main" id="{1F0393AB-D1B7-853A-7669-A07B4C9FD3C1}"/>
              </a:ext>
            </a:extLst>
          </p:cNvPr>
          <p:cNvPicPr>
            <a:picLocks noChangeAspect="1"/>
          </p:cNvPicPr>
          <p:nvPr/>
        </p:nvPicPr>
        <p:blipFill>
          <a:blip r:embed="rId3"/>
          <a:stretch>
            <a:fillRect/>
          </a:stretch>
        </p:blipFill>
        <p:spPr>
          <a:xfrm>
            <a:off x="4762492" y="4296259"/>
            <a:ext cx="3520084" cy="187751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87932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4187646"/>
          </a:xfrm>
        </p:spPr>
        <p:txBody>
          <a:bodyPr>
            <a:normAutofit fontScale="92500"/>
          </a:bodyPr>
          <a:lstStyle/>
          <a:p>
            <a:pPr marL="0" marR="0" indent="0" algn="just">
              <a:lnSpc>
                <a:spcPct val="115000"/>
              </a:lnSpc>
              <a:spcBef>
                <a:spcPts val="0"/>
              </a:spcBef>
              <a:spcAft>
                <a:spcPts val="1000"/>
              </a:spcAft>
              <a:buNone/>
            </a:pPr>
            <a:r>
              <a:rPr lang="es-ES" dirty="0">
                <a:solidFill>
                  <a:schemeClr val="tx1"/>
                </a:solidFill>
              </a:rPr>
              <a:t>Si bien es posible escribir código de primer nivel en casi cualquier entorno, crear un buen software es mucho más fácil cuando se dispone de la plataforma y las herramientas adecuadas. Para la mayoría de los desarrolladores de Windows de hoy, esa plataforma está definida por .NET.</a:t>
            </a:r>
          </a:p>
          <a:p>
            <a:pPr marL="0" marR="0" indent="0" algn="just">
              <a:lnSpc>
                <a:spcPct val="115000"/>
              </a:lnSpc>
              <a:spcBef>
                <a:spcPts val="0"/>
              </a:spcBef>
              <a:spcAft>
                <a:spcPts val="1000"/>
              </a:spcAft>
              <a:buNone/>
            </a:pPr>
            <a:r>
              <a:rPr lang="es-ES" dirty="0">
                <a:solidFill>
                  <a:schemeClr val="tx1"/>
                </a:solidFill>
              </a:rPr>
              <a:t>Cuando Microsoft introdujo por primera vez .NET en el mundo, trató el término como una marca amplia, que podía aplicarse a prácticamente cualquier cosa que la empresa estuviera haciendo. El resultado fue una gran confusión entre los clientes de Microsoft.</a:t>
            </a:r>
          </a:p>
          <a:p>
            <a:pPr marL="0" marR="0" indent="0" algn="just">
              <a:lnSpc>
                <a:spcPct val="115000"/>
              </a:lnSpc>
              <a:spcBef>
                <a:spcPts val="0"/>
              </a:spcBef>
              <a:spcAft>
                <a:spcPts val="1000"/>
              </a:spcAft>
              <a:buNone/>
            </a:pPr>
            <a:r>
              <a:rPr lang="es-ES" dirty="0">
                <a:solidFill>
                  <a:schemeClr val="tx1"/>
                </a:solidFill>
              </a:rPr>
              <a:t>El corazón de .NET es .NET Framework. Lanzado por primera vez en 2002, trajo un cambio enorme a la vida de quienes escriben software de Windows y las personas que lo administran.</a:t>
            </a:r>
          </a:p>
          <a:p>
            <a:pPr marL="0" marR="0" indent="0" algn="just">
              <a:lnSpc>
                <a:spcPct val="115000"/>
              </a:lnSpc>
              <a:spcBef>
                <a:spcPts val="0"/>
              </a:spcBef>
              <a:spcAft>
                <a:spcPts val="1000"/>
              </a:spcAft>
              <a:buNone/>
            </a:pPr>
            <a:r>
              <a:rPr lang="es-ES" dirty="0">
                <a:solidFill>
                  <a:schemeClr val="tx1"/>
                </a:solidFill>
              </a:rPr>
              <a:t>La idea detrás de .NET es ofrecer una plataforma común para el desarrollo de aplicaciones, lo que permite a los desarrolladores centrarse en la lógica de negocios de sus aplicaciones en lugar de en las tareas subyacentes de bajo nivel.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4.1.3	HTML</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Seleccionar el navegador preferido y que mejor funcione de acorde a las necesidades.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Ejecutar mediante la herramienta brindada por NetBeans en el signo de </a:t>
            </a:r>
            <a:r>
              <a:rPr lang="es-ES" dirty="0" err="1">
                <a:latin typeface="Calibri" panose="020F0502020204030204" pitchFamily="34" charset="0"/>
                <a:ea typeface="Calibri" panose="020F0502020204030204" pitchFamily="34" charset="0"/>
                <a:cs typeface="Times New Roman" panose="02020603050405020304" pitchFamily="18" charset="0"/>
              </a:rPr>
              <a:t>play</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31" descr="Graphical user interface, text, application, chat or text message&#10;&#10;Description automatically generated">
            <a:extLst>
              <a:ext uri="{FF2B5EF4-FFF2-40B4-BE49-F238E27FC236}">
                <a16:creationId xmlns:a16="http://schemas.microsoft.com/office/drawing/2014/main" id="{A638600D-4012-B70F-C34B-85D29034441C}"/>
              </a:ext>
            </a:extLst>
          </p:cNvPr>
          <p:cNvPicPr>
            <a:picLocks noChangeAspect="1"/>
          </p:cNvPicPr>
          <p:nvPr/>
        </p:nvPicPr>
        <p:blipFill>
          <a:blip r:embed="rId2"/>
          <a:stretch>
            <a:fillRect/>
          </a:stretch>
        </p:blipFill>
        <p:spPr>
          <a:xfrm>
            <a:off x="4408713" y="2158104"/>
            <a:ext cx="4081599" cy="148491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93" descr="Graphical user interface, text, application, website&#10;&#10;Description automatically generated">
            <a:extLst>
              <a:ext uri="{FF2B5EF4-FFF2-40B4-BE49-F238E27FC236}">
                <a16:creationId xmlns:a16="http://schemas.microsoft.com/office/drawing/2014/main" id="{320513F9-020B-EBBA-15D7-F1498F2C140E}"/>
              </a:ext>
            </a:extLst>
          </p:cNvPr>
          <p:cNvPicPr>
            <a:picLocks noChangeAspect="1"/>
          </p:cNvPicPr>
          <p:nvPr/>
        </p:nvPicPr>
        <p:blipFill>
          <a:blip r:embed="rId3"/>
          <a:stretch>
            <a:fillRect/>
          </a:stretch>
        </p:blipFill>
        <p:spPr>
          <a:xfrm>
            <a:off x="4240347" y="4345222"/>
            <a:ext cx="4418330" cy="153860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682893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4.1.3	HTML</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2932972" cy="4520639"/>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7.	El resultado de la ejecución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pic>
        <p:nvPicPr>
          <p:cNvPr id="3" name="Picture 94" descr="Graphical user interface, text, application&#10;&#10;Description automatically generated">
            <a:extLst>
              <a:ext uri="{FF2B5EF4-FFF2-40B4-BE49-F238E27FC236}">
                <a16:creationId xmlns:a16="http://schemas.microsoft.com/office/drawing/2014/main" id="{E256AA94-5FB2-B28F-2113-628A3D9CE0CB}"/>
              </a:ext>
            </a:extLst>
          </p:cNvPr>
          <p:cNvPicPr>
            <a:picLocks noChangeAspect="1"/>
          </p:cNvPicPr>
          <p:nvPr/>
        </p:nvPicPr>
        <p:blipFill rotWithShape="1">
          <a:blip r:embed="rId2"/>
          <a:srcRect b="46641"/>
          <a:stretch/>
        </p:blipFill>
        <p:spPr bwMode="auto">
          <a:xfrm>
            <a:off x="3871333" y="3651529"/>
            <a:ext cx="4888865" cy="116205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42864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4.1.4	LENGUAJE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la realización de este proyecto se procede a abrir la herramienta Visual Studio </a:t>
            </a:r>
            <a:r>
              <a:rPr lang="es-ES" dirty="0" err="1">
                <a:latin typeface="Calibri" panose="020F0502020204030204" pitchFamily="34" charset="0"/>
                <a:ea typeface="Calibri" panose="020F0502020204030204" pitchFamily="34" charset="0"/>
                <a:cs typeface="Times New Roman" panose="02020603050405020304" pitchFamily="18" charset="0"/>
              </a:rPr>
              <a:t>Code</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Una vez abierta la herramienta, se crea una carpeta en el directorio que se desee.</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5">
            <a:extLst>
              <a:ext uri="{FF2B5EF4-FFF2-40B4-BE49-F238E27FC236}">
                <a16:creationId xmlns:a16="http://schemas.microsoft.com/office/drawing/2014/main" id="{3F5AFFBF-2A15-AE39-1BF8-3D825551929D}"/>
              </a:ext>
            </a:extLst>
          </p:cNvPr>
          <p:cNvPicPr>
            <a:picLocks noChangeAspect="1"/>
          </p:cNvPicPr>
          <p:nvPr/>
        </p:nvPicPr>
        <p:blipFill>
          <a:blip r:embed="rId2"/>
          <a:stretch>
            <a:fillRect/>
          </a:stretch>
        </p:blipFill>
        <p:spPr>
          <a:xfrm>
            <a:off x="4891859" y="1972236"/>
            <a:ext cx="2932973" cy="204233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1" name="Picture 96">
            <a:extLst>
              <a:ext uri="{FF2B5EF4-FFF2-40B4-BE49-F238E27FC236}">
                <a16:creationId xmlns:a16="http://schemas.microsoft.com/office/drawing/2014/main" id="{16BFF7FC-F1EA-DFE5-0095-0AB4E750843F}"/>
              </a:ext>
            </a:extLst>
          </p:cNvPr>
          <p:cNvPicPr>
            <a:picLocks noChangeAspect="1"/>
          </p:cNvPicPr>
          <p:nvPr/>
        </p:nvPicPr>
        <p:blipFill>
          <a:blip r:embed="rId3"/>
          <a:stretch>
            <a:fillRect/>
          </a:stretch>
        </p:blipFill>
        <p:spPr>
          <a:xfrm>
            <a:off x="3974237" y="4736647"/>
            <a:ext cx="4768215" cy="100965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271331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4.1.4	LENGUAJE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Se arrastra el directorio o carpeta creada hacia la herramienta </a:t>
            </a:r>
            <a:r>
              <a:rPr lang="es-ES" dirty="0" err="1">
                <a:latin typeface="Calibri" panose="020F0502020204030204" pitchFamily="34" charset="0"/>
                <a:ea typeface="Calibri" panose="020F0502020204030204" pitchFamily="34" charset="0"/>
                <a:cs typeface="Times New Roman" panose="02020603050405020304" pitchFamily="18" charset="0"/>
              </a:rPr>
              <a:t>VSCode</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Abierta la carpeta o directorio seleccionado, se crea un archivo llamado main.cpp.</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97">
            <a:extLst>
              <a:ext uri="{FF2B5EF4-FFF2-40B4-BE49-F238E27FC236}">
                <a16:creationId xmlns:a16="http://schemas.microsoft.com/office/drawing/2014/main" id="{3305D8D1-070E-96F6-6BA7-3807F47F8BE5}"/>
              </a:ext>
            </a:extLst>
          </p:cNvPr>
          <p:cNvPicPr>
            <a:picLocks noChangeAspect="1"/>
          </p:cNvPicPr>
          <p:nvPr/>
        </p:nvPicPr>
        <p:blipFill>
          <a:blip r:embed="rId2"/>
          <a:stretch>
            <a:fillRect/>
          </a:stretch>
        </p:blipFill>
        <p:spPr>
          <a:xfrm>
            <a:off x="5045746" y="2042419"/>
            <a:ext cx="3074633" cy="172948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05" descr="Graphical user interface, text&#10;&#10;Description automatically generated">
            <a:extLst>
              <a:ext uri="{FF2B5EF4-FFF2-40B4-BE49-F238E27FC236}">
                <a16:creationId xmlns:a16="http://schemas.microsoft.com/office/drawing/2014/main" id="{B8A6F90F-3621-B0BA-177C-C7C2311C5D99}"/>
              </a:ext>
            </a:extLst>
          </p:cNvPr>
          <p:cNvPicPr>
            <a:picLocks noChangeAspect="1"/>
          </p:cNvPicPr>
          <p:nvPr/>
        </p:nvPicPr>
        <p:blipFill>
          <a:blip r:embed="rId3"/>
          <a:stretch>
            <a:fillRect/>
          </a:stretch>
        </p:blipFill>
        <p:spPr>
          <a:xfrm>
            <a:off x="4924759" y="4333543"/>
            <a:ext cx="3316605" cy="184023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290548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4.1.4	LENGUAJE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Se procede a copiar el siguiente código dentro del archivo creado.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Se procede a hacer clic derecho sobre el proyecto y a ejecutar la opción Run C/C++ File.</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06">
            <a:extLst>
              <a:ext uri="{FF2B5EF4-FFF2-40B4-BE49-F238E27FC236}">
                <a16:creationId xmlns:a16="http://schemas.microsoft.com/office/drawing/2014/main" id="{E815C04F-4281-6146-617F-93426B09AF62}"/>
              </a:ext>
            </a:extLst>
          </p:cNvPr>
          <p:cNvPicPr>
            <a:picLocks noChangeAspect="1"/>
          </p:cNvPicPr>
          <p:nvPr/>
        </p:nvPicPr>
        <p:blipFill>
          <a:blip r:embed="rId2"/>
          <a:stretch>
            <a:fillRect/>
          </a:stretch>
        </p:blipFill>
        <p:spPr>
          <a:xfrm>
            <a:off x="4850218" y="2218849"/>
            <a:ext cx="3533141" cy="147038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07" descr="Graphical user interface, application&#10;&#10;Description automatically generated">
            <a:extLst>
              <a:ext uri="{FF2B5EF4-FFF2-40B4-BE49-F238E27FC236}">
                <a16:creationId xmlns:a16="http://schemas.microsoft.com/office/drawing/2014/main" id="{6F4B19EA-84BC-D40A-A396-F344204F442A}"/>
              </a:ext>
            </a:extLst>
          </p:cNvPr>
          <p:cNvPicPr>
            <a:picLocks noChangeAspect="1"/>
          </p:cNvPicPr>
          <p:nvPr/>
        </p:nvPicPr>
        <p:blipFill>
          <a:blip r:embed="rId3"/>
          <a:stretch>
            <a:fillRect/>
          </a:stretch>
        </p:blipFill>
        <p:spPr>
          <a:xfrm>
            <a:off x="4716276" y="4247002"/>
            <a:ext cx="3801024" cy="192677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382204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4.1.4	LENGUAJE 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4722478"/>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7.	El resultado de la ejecución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pic>
        <p:nvPicPr>
          <p:cNvPr id="3" name="Picture 108">
            <a:extLst>
              <a:ext uri="{FF2B5EF4-FFF2-40B4-BE49-F238E27FC236}">
                <a16:creationId xmlns:a16="http://schemas.microsoft.com/office/drawing/2014/main" id="{769E079A-5FBF-0821-D8D3-6B25BDC6CAC3}"/>
              </a:ext>
            </a:extLst>
          </p:cNvPr>
          <p:cNvPicPr>
            <a:picLocks noChangeAspect="1"/>
          </p:cNvPicPr>
          <p:nvPr/>
        </p:nvPicPr>
        <p:blipFill>
          <a:blip r:embed="rId2"/>
          <a:stretch>
            <a:fillRect/>
          </a:stretch>
        </p:blipFill>
        <p:spPr>
          <a:xfrm>
            <a:off x="3995555" y="3988670"/>
            <a:ext cx="4919345" cy="6896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29259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4.1.5	VB</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la realización de esta práctica, se crea un nuevo proyecto seleccionando una aplicación de consola con Visual Basic.</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Luego, se configura el proyecto donde se le asigna el nombre, locación y configuración de la solución que va a llevar.</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109" descr="Graphical user interface, text, application&#10;&#10;Description automatically generated">
            <a:extLst>
              <a:ext uri="{FF2B5EF4-FFF2-40B4-BE49-F238E27FC236}">
                <a16:creationId xmlns:a16="http://schemas.microsoft.com/office/drawing/2014/main" id="{6D5ECFC8-B592-C4CB-CCAD-BA41886B42DC}"/>
              </a:ext>
            </a:extLst>
          </p:cNvPr>
          <p:cNvPicPr>
            <a:picLocks noChangeAspect="1"/>
          </p:cNvPicPr>
          <p:nvPr/>
        </p:nvPicPr>
        <p:blipFill>
          <a:blip r:embed="rId2"/>
          <a:stretch>
            <a:fillRect/>
          </a:stretch>
        </p:blipFill>
        <p:spPr>
          <a:xfrm>
            <a:off x="5237914" y="2022074"/>
            <a:ext cx="3074633" cy="18330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110" descr="A screenshot of a computer&#10;&#10;Description automatically generated">
            <a:extLst>
              <a:ext uri="{FF2B5EF4-FFF2-40B4-BE49-F238E27FC236}">
                <a16:creationId xmlns:a16="http://schemas.microsoft.com/office/drawing/2014/main" id="{4EF72FE8-97E9-35E1-04DA-8F266186AAC7}"/>
              </a:ext>
            </a:extLst>
          </p:cNvPr>
          <p:cNvPicPr>
            <a:picLocks noChangeAspect="1"/>
          </p:cNvPicPr>
          <p:nvPr/>
        </p:nvPicPr>
        <p:blipFill>
          <a:blip r:embed="rId3"/>
          <a:stretch>
            <a:fillRect/>
          </a:stretch>
        </p:blipFill>
        <p:spPr>
          <a:xfrm>
            <a:off x="5210016" y="4197982"/>
            <a:ext cx="3102531" cy="18330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981359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4.1.5	VB</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Como siguiente paso, se selecciona la versión del framework que se va a utilizar.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Se copia el siguiente código dentro de la clase principal.</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111" descr="Graphical user interface, text, application&#10;&#10;Description automatically generated">
            <a:extLst>
              <a:ext uri="{FF2B5EF4-FFF2-40B4-BE49-F238E27FC236}">
                <a16:creationId xmlns:a16="http://schemas.microsoft.com/office/drawing/2014/main" id="{0B368E0A-5662-B69E-0C89-F9B97E259CA5}"/>
              </a:ext>
            </a:extLst>
          </p:cNvPr>
          <p:cNvPicPr>
            <a:picLocks noChangeAspect="1"/>
          </p:cNvPicPr>
          <p:nvPr/>
        </p:nvPicPr>
        <p:blipFill>
          <a:blip r:embed="rId2"/>
          <a:stretch>
            <a:fillRect/>
          </a:stretch>
        </p:blipFill>
        <p:spPr>
          <a:xfrm>
            <a:off x="4977797" y="2060222"/>
            <a:ext cx="3074633" cy="183240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112">
            <a:extLst>
              <a:ext uri="{FF2B5EF4-FFF2-40B4-BE49-F238E27FC236}">
                <a16:creationId xmlns:a16="http://schemas.microsoft.com/office/drawing/2014/main" id="{FB8C13FA-18AE-9BC0-4F87-7FFD0E86763B}"/>
              </a:ext>
            </a:extLst>
          </p:cNvPr>
          <p:cNvPicPr>
            <a:picLocks noChangeAspect="1"/>
          </p:cNvPicPr>
          <p:nvPr/>
        </p:nvPicPr>
        <p:blipFill>
          <a:blip r:embed="rId3"/>
          <a:stretch>
            <a:fillRect/>
          </a:stretch>
        </p:blipFill>
        <p:spPr>
          <a:xfrm>
            <a:off x="4321448" y="4671890"/>
            <a:ext cx="4387333" cy="149460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354790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4.1.5	VB</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Como siguiente paso se ejecuta el código ingresado.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El resultado de la ejecución es el siguiente.</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113" descr="Graphical user interface, text, application&#10;&#10;Description automatically generated">
            <a:extLst>
              <a:ext uri="{FF2B5EF4-FFF2-40B4-BE49-F238E27FC236}">
                <a16:creationId xmlns:a16="http://schemas.microsoft.com/office/drawing/2014/main" id="{07DDFBD8-5AE0-BDE8-D4D6-8B49E50C6730}"/>
              </a:ext>
            </a:extLst>
          </p:cNvPr>
          <p:cNvPicPr>
            <a:picLocks noChangeAspect="1"/>
          </p:cNvPicPr>
          <p:nvPr/>
        </p:nvPicPr>
        <p:blipFill>
          <a:blip r:embed="rId2"/>
          <a:stretch>
            <a:fillRect/>
          </a:stretch>
        </p:blipFill>
        <p:spPr>
          <a:xfrm>
            <a:off x="4212314" y="2434072"/>
            <a:ext cx="4605020" cy="10445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114" descr="Graphical user interface, website&#10;&#10;Description automatically generated">
            <a:extLst>
              <a:ext uri="{FF2B5EF4-FFF2-40B4-BE49-F238E27FC236}">
                <a16:creationId xmlns:a16="http://schemas.microsoft.com/office/drawing/2014/main" id="{DDF38726-6814-DF4A-8045-3DE7B935A993}"/>
              </a:ext>
            </a:extLst>
          </p:cNvPr>
          <p:cNvPicPr>
            <a:picLocks noChangeAspect="1"/>
          </p:cNvPicPr>
          <p:nvPr/>
        </p:nvPicPr>
        <p:blipFill>
          <a:blip r:embed="rId3"/>
          <a:stretch>
            <a:fillRect/>
          </a:stretch>
        </p:blipFill>
        <p:spPr>
          <a:xfrm>
            <a:off x="4497429" y="4690345"/>
            <a:ext cx="4034790" cy="84836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685287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4.1.6	F#</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Como primer paso se procede a crear un nuevo proyecto de tipo aplicación de consola con el lenguaje F#.</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Después se configura el proyecto.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15">
            <a:extLst>
              <a:ext uri="{FF2B5EF4-FFF2-40B4-BE49-F238E27FC236}">
                <a16:creationId xmlns:a16="http://schemas.microsoft.com/office/drawing/2014/main" id="{E6378C8D-EE25-9E68-118E-B1302F4A9F23}"/>
              </a:ext>
            </a:extLst>
          </p:cNvPr>
          <p:cNvPicPr>
            <a:picLocks noChangeAspect="1"/>
          </p:cNvPicPr>
          <p:nvPr/>
        </p:nvPicPr>
        <p:blipFill>
          <a:blip r:embed="rId2"/>
          <a:stretch>
            <a:fillRect/>
          </a:stretch>
        </p:blipFill>
        <p:spPr>
          <a:xfrm>
            <a:off x="4849279" y="2046820"/>
            <a:ext cx="2932973" cy="172508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16">
            <a:extLst>
              <a:ext uri="{FF2B5EF4-FFF2-40B4-BE49-F238E27FC236}">
                <a16:creationId xmlns:a16="http://schemas.microsoft.com/office/drawing/2014/main" id="{60ED77AC-35F5-CDDE-9434-B5F07BFC8030}"/>
              </a:ext>
            </a:extLst>
          </p:cNvPr>
          <p:cNvPicPr>
            <a:picLocks noChangeAspect="1"/>
          </p:cNvPicPr>
          <p:nvPr/>
        </p:nvPicPr>
        <p:blipFill>
          <a:blip r:embed="rId3"/>
          <a:stretch>
            <a:fillRect/>
          </a:stretch>
        </p:blipFill>
        <p:spPr>
          <a:xfrm>
            <a:off x="4752943" y="4379898"/>
            <a:ext cx="3029309" cy="17938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94493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2475989988"/>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4.1.6	F#</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Se selecciona el framework con el que se va a trabajar.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Se copia el siguiente código dentro de la clase principal del proyecto.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17" descr="Graphical user interface, text, application&#10;&#10;Description automatically generated">
            <a:extLst>
              <a:ext uri="{FF2B5EF4-FFF2-40B4-BE49-F238E27FC236}">
                <a16:creationId xmlns:a16="http://schemas.microsoft.com/office/drawing/2014/main" id="{F1BFCD6F-7BF1-1379-7635-10559705BF40}"/>
              </a:ext>
            </a:extLst>
          </p:cNvPr>
          <p:cNvPicPr>
            <a:picLocks noChangeAspect="1"/>
          </p:cNvPicPr>
          <p:nvPr/>
        </p:nvPicPr>
        <p:blipFill>
          <a:blip r:embed="rId2"/>
          <a:stretch>
            <a:fillRect/>
          </a:stretch>
        </p:blipFill>
        <p:spPr>
          <a:xfrm>
            <a:off x="4874987" y="2035490"/>
            <a:ext cx="3346085" cy="196598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55" descr="Text&#10;&#10;Description automatically generated">
            <a:extLst>
              <a:ext uri="{FF2B5EF4-FFF2-40B4-BE49-F238E27FC236}">
                <a16:creationId xmlns:a16="http://schemas.microsoft.com/office/drawing/2014/main" id="{1637EE0A-8DE8-8A2A-9498-837B8E4A05BF}"/>
              </a:ext>
            </a:extLst>
          </p:cNvPr>
          <p:cNvPicPr>
            <a:picLocks noChangeAspect="1"/>
          </p:cNvPicPr>
          <p:nvPr/>
        </p:nvPicPr>
        <p:blipFill>
          <a:blip r:embed="rId3"/>
          <a:stretch>
            <a:fillRect/>
          </a:stretch>
        </p:blipFill>
        <p:spPr>
          <a:xfrm>
            <a:off x="4874987" y="4673466"/>
            <a:ext cx="3213417" cy="150030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080690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4.1	COMPARAR SINTAXIS DE LENGUAJES</a:t>
            </a:r>
            <a:br>
              <a:rPr lang="es-EC" sz="2400" dirty="0"/>
            </a:br>
            <a:r>
              <a:rPr lang="es-EC" sz="2400" dirty="0"/>
              <a:t>4.1.6	F#</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Se procede a ejecutar el proyecto.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El resultado de la ejecución es el siguiente.</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18">
            <a:extLst>
              <a:ext uri="{FF2B5EF4-FFF2-40B4-BE49-F238E27FC236}">
                <a16:creationId xmlns:a16="http://schemas.microsoft.com/office/drawing/2014/main" id="{4C9EA255-D8F9-8745-98D7-1D693F934AE0}"/>
              </a:ext>
            </a:extLst>
          </p:cNvPr>
          <p:cNvPicPr>
            <a:picLocks noChangeAspect="1"/>
          </p:cNvPicPr>
          <p:nvPr/>
        </p:nvPicPr>
        <p:blipFill>
          <a:blip r:embed="rId2"/>
          <a:stretch>
            <a:fillRect/>
          </a:stretch>
        </p:blipFill>
        <p:spPr>
          <a:xfrm>
            <a:off x="4478003" y="2515279"/>
            <a:ext cx="4055602" cy="91372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19">
            <a:extLst>
              <a:ext uri="{FF2B5EF4-FFF2-40B4-BE49-F238E27FC236}">
                <a16:creationId xmlns:a16="http://schemas.microsoft.com/office/drawing/2014/main" id="{5161362E-56DF-02D7-CA0F-E2BB4B3B668E}"/>
              </a:ext>
            </a:extLst>
          </p:cNvPr>
          <p:cNvPicPr>
            <a:picLocks noChangeAspect="1"/>
          </p:cNvPicPr>
          <p:nvPr/>
        </p:nvPicPr>
        <p:blipFill>
          <a:blip r:embed="rId3"/>
          <a:stretch>
            <a:fillRect/>
          </a:stretch>
        </p:blipFill>
        <p:spPr>
          <a:xfrm>
            <a:off x="4392135" y="4704726"/>
            <a:ext cx="4141470" cy="81959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273048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la realización de esta práctica se crea un nuevo proyecto de tipo Aplicación Windows </a:t>
            </a:r>
            <a:r>
              <a:rPr lang="es-ES" dirty="0" err="1">
                <a:latin typeface="Calibri" panose="020F0502020204030204" pitchFamily="34" charset="0"/>
                <a:ea typeface="Calibri" panose="020F0502020204030204" pitchFamily="34" charset="0"/>
                <a:cs typeface="Times New Roman" panose="02020603050405020304" pitchFamily="18" charset="0"/>
              </a:rPr>
              <a:t>Form</a:t>
            </a:r>
            <a:r>
              <a:rPr lang="es-ES" dirty="0">
                <a:latin typeface="Calibri" panose="020F0502020204030204" pitchFamily="34" charset="0"/>
                <a:ea typeface="Calibri" panose="020F0502020204030204" pitchFamily="34" charset="0"/>
                <a:cs typeface="Times New Roman" panose="02020603050405020304" pitchFamily="18" charset="0"/>
              </a:rPr>
              <a:t>, trabajando con Visual Basic.</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Se configura el proyecto asignando las propiedades básicas.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58">
            <a:extLst>
              <a:ext uri="{FF2B5EF4-FFF2-40B4-BE49-F238E27FC236}">
                <a16:creationId xmlns:a16="http://schemas.microsoft.com/office/drawing/2014/main" id="{1B9808B3-2DD1-BDAE-4222-04E38C080742}"/>
              </a:ext>
            </a:extLst>
          </p:cNvPr>
          <p:cNvPicPr>
            <a:picLocks noChangeAspect="1"/>
          </p:cNvPicPr>
          <p:nvPr/>
        </p:nvPicPr>
        <p:blipFill>
          <a:blip r:embed="rId2"/>
          <a:stretch>
            <a:fillRect/>
          </a:stretch>
        </p:blipFill>
        <p:spPr>
          <a:xfrm>
            <a:off x="4877210" y="2047155"/>
            <a:ext cx="2932972" cy="172474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2" name="Picture 59">
            <a:extLst>
              <a:ext uri="{FF2B5EF4-FFF2-40B4-BE49-F238E27FC236}">
                <a16:creationId xmlns:a16="http://schemas.microsoft.com/office/drawing/2014/main" id="{F35CD5A9-66E4-89F0-EC44-B8112A224DC4}"/>
              </a:ext>
            </a:extLst>
          </p:cNvPr>
          <p:cNvPicPr>
            <a:picLocks noChangeAspect="1"/>
          </p:cNvPicPr>
          <p:nvPr/>
        </p:nvPicPr>
        <p:blipFill>
          <a:blip r:embed="rId3"/>
          <a:stretch>
            <a:fillRect/>
          </a:stretch>
        </p:blipFill>
        <p:spPr>
          <a:xfrm>
            <a:off x="4600685" y="4230673"/>
            <a:ext cx="3284951" cy="19431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397942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Se proporciona información adicional sobre el framework con el que se va a trabajar.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Una vez creado y configurado el proyecto, se muestra la siguiente ventana donde se va a trabajar desde un inicio.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2898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77500" lnSpcReduction="2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la práctica actual es necesario organizar las carpetas según la estructura brindada por el patrón MVC, seleccionando la opción de </a:t>
            </a:r>
            <a:r>
              <a:rPr lang="es-ES" dirty="0" err="1">
                <a:latin typeface="Calibri" panose="020F0502020204030204" pitchFamily="34" charset="0"/>
                <a:ea typeface="Calibri" panose="020F0502020204030204" pitchFamily="34" charset="0"/>
                <a:cs typeface="Times New Roman" panose="02020603050405020304" pitchFamily="18" charset="0"/>
              </a:rPr>
              <a:t>Add</a:t>
            </a:r>
            <a:r>
              <a:rPr lang="es-ES" dirty="0">
                <a:latin typeface="Calibri" panose="020F0502020204030204" pitchFamily="34" charset="0"/>
                <a:ea typeface="Calibri" panose="020F0502020204030204" pitchFamily="34" charset="0"/>
                <a:cs typeface="Times New Roman" panose="02020603050405020304" pitchFamily="18" charset="0"/>
              </a:rPr>
              <a:t> que se muestra dando clic derecho sobre el proyecto y agregando carpetas con los nombres de Vista, Modelo y Controlador.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La estructura del proyecto queda de la siguiente manera.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62">
            <a:extLst>
              <a:ext uri="{FF2B5EF4-FFF2-40B4-BE49-F238E27FC236}">
                <a16:creationId xmlns:a16="http://schemas.microsoft.com/office/drawing/2014/main" id="{B08D9E1D-0FC3-8004-87A7-64BDE6676605}"/>
              </a:ext>
            </a:extLst>
          </p:cNvPr>
          <p:cNvPicPr>
            <a:picLocks noChangeAspect="1"/>
          </p:cNvPicPr>
          <p:nvPr/>
        </p:nvPicPr>
        <p:blipFill>
          <a:blip r:embed="rId2"/>
          <a:stretch>
            <a:fillRect/>
          </a:stretch>
        </p:blipFill>
        <p:spPr>
          <a:xfrm>
            <a:off x="5048758" y="2008383"/>
            <a:ext cx="3202032" cy="181172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64">
            <a:extLst>
              <a:ext uri="{FF2B5EF4-FFF2-40B4-BE49-F238E27FC236}">
                <a16:creationId xmlns:a16="http://schemas.microsoft.com/office/drawing/2014/main" id="{B9219786-E1C4-DFE4-5B28-3368B9A21BD0}"/>
              </a:ext>
            </a:extLst>
          </p:cNvPr>
          <p:cNvPicPr>
            <a:picLocks noChangeAspect="1"/>
          </p:cNvPicPr>
          <p:nvPr/>
        </p:nvPicPr>
        <p:blipFill>
          <a:blip r:embed="rId3"/>
          <a:stretch>
            <a:fillRect/>
          </a:stretch>
        </p:blipFill>
        <p:spPr>
          <a:xfrm>
            <a:off x="5310396" y="4214693"/>
            <a:ext cx="2648952" cy="21525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49315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Luego se procede a dar clic derecho y seleccionar la opción </a:t>
            </a:r>
            <a:r>
              <a:rPr lang="es-ES" dirty="0" err="1">
                <a:latin typeface="Calibri" panose="020F0502020204030204" pitchFamily="34" charset="0"/>
                <a:ea typeface="Calibri" panose="020F0502020204030204" pitchFamily="34" charset="0"/>
                <a:cs typeface="Times New Roman" panose="02020603050405020304" pitchFamily="18" charset="0"/>
              </a:rPr>
              <a:t>Add</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Se selecciona crear un nuevo proyecto y en la ventana de creación se selecciona </a:t>
            </a:r>
            <a:r>
              <a:rPr lang="es-ES" dirty="0" err="1">
                <a:latin typeface="Calibri" panose="020F0502020204030204" pitchFamily="34" charset="0"/>
                <a:ea typeface="Calibri" panose="020F0502020204030204" pitchFamily="34" charset="0"/>
                <a:cs typeface="Times New Roman" panose="02020603050405020304" pitchFamily="18" charset="0"/>
              </a:rPr>
              <a:t>Class</a:t>
            </a:r>
            <a:r>
              <a:rPr lang="es-ES" dirty="0">
                <a:latin typeface="Calibri" panose="020F0502020204030204" pitchFamily="34" charset="0"/>
                <a:ea typeface="Calibri" panose="020F0502020204030204" pitchFamily="34" charset="0"/>
                <a:cs typeface="Times New Roman" panose="02020603050405020304" pitchFamily="18" charset="0"/>
              </a:rPr>
              <a:t> Library trabajando con C#.</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66">
            <a:extLst>
              <a:ext uri="{FF2B5EF4-FFF2-40B4-BE49-F238E27FC236}">
                <a16:creationId xmlns:a16="http://schemas.microsoft.com/office/drawing/2014/main" id="{E95BD458-EEFE-AFC1-B073-578542C0E18D}"/>
              </a:ext>
            </a:extLst>
          </p:cNvPr>
          <p:cNvPicPr>
            <a:picLocks noChangeAspect="1"/>
          </p:cNvPicPr>
          <p:nvPr/>
        </p:nvPicPr>
        <p:blipFill>
          <a:blip r:embed="rId2"/>
          <a:stretch>
            <a:fillRect/>
          </a:stretch>
        </p:blipFill>
        <p:spPr>
          <a:xfrm>
            <a:off x="4905919" y="2213410"/>
            <a:ext cx="3196590" cy="14859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24">
            <a:extLst>
              <a:ext uri="{FF2B5EF4-FFF2-40B4-BE49-F238E27FC236}">
                <a16:creationId xmlns:a16="http://schemas.microsoft.com/office/drawing/2014/main" id="{FE673A8F-0B0C-0B78-61EB-80C455D1FC28}"/>
              </a:ext>
            </a:extLst>
          </p:cNvPr>
          <p:cNvPicPr>
            <a:picLocks noChangeAspect="1"/>
          </p:cNvPicPr>
          <p:nvPr/>
        </p:nvPicPr>
        <p:blipFill>
          <a:blip r:embed="rId3"/>
          <a:stretch>
            <a:fillRect/>
          </a:stretch>
        </p:blipFill>
        <p:spPr>
          <a:xfrm>
            <a:off x="4864009" y="4365988"/>
            <a:ext cx="3280410" cy="19469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22589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Se configura el proyecto y se le asigna el nombre.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Se selecciona el framework que se va a utilizar.</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68" descr="Graphical user interface, text&#10;&#10;Description automatically generated">
            <a:extLst>
              <a:ext uri="{FF2B5EF4-FFF2-40B4-BE49-F238E27FC236}">
                <a16:creationId xmlns:a16="http://schemas.microsoft.com/office/drawing/2014/main" id="{EF78986F-DD57-637C-B083-F7B968A9A0EB}"/>
              </a:ext>
            </a:extLst>
          </p:cNvPr>
          <p:cNvPicPr>
            <a:picLocks noChangeAspect="1"/>
          </p:cNvPicPr>
          <p:nvPr/>
        </p:nvPicPr>
        <p:blipFill>
          <a:blip r:embed="rId2"/>
          <a:stretch>
            <a:fillRect/>
          </a:stretch>
        </p:blipFill>
        <p:spPr>
          <a:xfrm>
            <a:off x="5176156" y="2165931"/>
            <a:ext cx="2445204" cy="144890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69" descr="Graphical user interface, text, application&#10;&#10;Description automatically generated">
            <a:extLst>
              <a:ext uri="{FF2B5EF4-FFF2-40B4-BE49-F238E27FC236}">
                <a16:creationId xmlns:a16="http://schemas.microsoft.com/office/drawing/2014/main" id="{2E14D54F-4B06-820C-B118-9D2E343DCECA}"/>
              </a:ext>
            </a:extLst>
          </p:cNvPr>
          <p:cNvPicPr>
            <a:picLocks noChangeAspect="1"/>
          </p:cNvPicPr>
          <p:nvPr/>
        </p:nvPicPr>
        <p:blipFill>
          <a:blip r:embed="rId3"/>
          <a:stretch>
            <a:fillRect/>
          </a:stretch>
        </p:blipFill>
        <p:spPr>
          <a:xfrm>
            <a:off x="4690781" y="4214693"/>
            <a:ext cx="3415953" cy="203395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5941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7.	Finalmente, dentro del proyecto se crea la siguiente clase.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8.	Una vez creada la clase, se procede a copiar el siguiente código dentro de la misma.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125" descr="Graphical user interface, text&#10;&#10;Description automatically generated">
            <a:extLst>
              <a:ext uri="{FF2B5EF4-FFF2-40B4-BE49-F238E27FC236}">
                <a16:creationId xmlns:a16="http://schemas.microsoft.com/office/drawing/2014/main" id="{285562AE-D202-C75F-A29F-B7FBC0E472DD}"/>
              </a:ext>
            </a:extLst>
          </p:cNvPr>
          <p:cNvPicPr>
            <a:picLocks noChangeAspect="1"/>
          </p:cNvPicPr>
          <p:nvPr/>
        </p:nvPicPr>
        <p:blipFill>
          <a:blip r:embed="rId2"/>
          <a:stretch>
            <a:fillRect/>
          </a:stretch>
        </p:blipFill>
        <p:spPr>
          <a:xfrm>
            <a:off x="4473313" y="2382254"/>
            <a:ext cx="3684905" cy="8648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79">
            <a:extLst>
              <a:ext uri="{FF2B5EF4-FFF2-40B4-BE49-F238E27FC236}">
                <a16:creationId xmlns:a16="http://schemas.microsoft.com/office/drawing/2014/main" id="{345E7798-C1F5-6A6D-5EF3-B220CFF7B842}"/>
              </a:ext>
            </a:extLst>
          </p:cNvPr>
          <p:cNvPicPr>
            <a:picLocks noChangeAspect="1"/>
          </p:cNvPicPr>
          <p:nvPr/>
        </p:nvPicPr>
        <p:blipFill>
          <a:blip r:embed="rId3"/>
          <a:stretch>
            <a:fillRect/>
          </a:stretch>
        </p:blipFill>
        <p:spPr>
          <a:xfrm>
            <a:off x="4328122" y="4374109"/>
            <a:ext cx="3830096"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405313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92500" lnSpcReduction="1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9.	El siguiente paso es agregar una nueva clase al paquete controlador, dando clic derecho sobre la carpeta controlador y seleccionando la opción </a:t>
            </a:r>
            <a:r>
              <a:rPr lang="es-ES" dirty="0" err="1">
                <a:latin typeface="Calibri" panose="020F0502020204030204" pitchFamily="34" charset="0"/>
                <a:ea typeface="Calibri" panose="020F0502020204030204" pitchFamily="34" charset="0"/>
                <a:cs typeface="Times New Roman" panose="02020603050405020304" pitchFamily="18" charset="0"/>
              </a:rPr>
              <a:t>Add</a:t>
            </a:r>
            <a:r>
              <a:rPr lang="es-ES" dirty="0">
                <a:latin typeface="Calibri" panose="020F0502020204030204" pitchFamily="34" charset="0"/>
                <a:ea typeface="Calibri" panose="020F0502020204030204" pitchFamily="34" charset="0"/>
                <a:cs typeface="Times New Roman" panose="02020603050405020304" pitchFamily="18" charset="0"/>
              </a:rPr>
              <a:t>, </a:t>
            </a:r>
            <a:r>
              <a:rPr lang="es-ES" dirty="0" err="1">
                <a:latin typeface="Calibri" panose="020F0502020204030204" pitchFamily="34" charset="0"/>
                <a:ea typeface="Calibri" panose="020F0502020204030204" pitchFamily="34" charset="0"/>
                <a:cs typeface="Times New Roman" panose="02020603050405020304" pitchFamily="18" charset="0"/>
              </a:rPr>
              <a:t>Class</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10.	Se selecciona </a:t>
            </a:r>
            <a:r>
              <a:rPr lang="es-ES" dirty="0" err="1">
                <a:latin typeface="Calibri" panose="020F0502020204030204" pitchFamily="34" charset="0"/>
                <a:ea typeface="Calibri" panose="020F0502020204030204" pitchFamily="34" charset="0"/>
                <a:cs typeface="Times New Roman" panose="02020603050405020304" pitchFamily="18" charset="0"/>
              </a:rPr>
              <a:t>Class</a:t>
            </a:r>
            <a:r>
              <a:rPr lang="es-ES" dirty="0">
                <a:latin typeface="Calibri" panose="020F0502020204030204" pitchFamily="34" charset="0"/>
                <a:ea typeface="Calibri" panose="020F0502020204030204" pitchFamily="34" charset="0"/>
                <a:cs typeface="Times New Roman" panose="02020603050405020304" pitchFamily="18" charset="0"/>
              </a:rPr>
              <a:t> trabajando con Visual Basic</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72">
            <a:extLst>
              <a:ext uri="{FF2B5EF4-FFF2-40B4-BE49-F238E27FC236}">
                <a16:creationId xmlns:a16="http://schemas.microsoft.com/office/drawing/2014/main" id="{DBF71308-C60B-51A2-A69F-99C2AE1AADEE}"/>
              </a:ext>
            </a:extLst>
          </p:cNvPr>
          <p:cNvPicPr>
            <a:picLocks noChangeAspect="1"/>
          </p:cNvPicPr>
          <p:nvPr/>
        </p:nvPicPr>
        <p:blipFill>
          <a:blip r:embed="rId2"/>
          <a:stretch>
            <a:fillRect/>
          </a:stretch>
        </p:blipFill>
        <p:spPr>
          <a:xfrm>
            <a:off x="5173064" y="2186378"/>
            <a:ext cx="2698354" cy="169259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73">
            <a:extLst>
              <a:ext uri="{FF2B5EF4-FFF2-40B4-BE49-F238E27FC236}">
                <a16:creationId xmlns:a16="http://schemas.microsoft.com/office/drawing/2014/main" id="{4E3C21D9-A607-5D6E-CE4A-2C61926D3B5C}"/>
              </a:ext>
            </a:extLst>
          </p:cNvPr>
          <p:cNvPicPr>
            <a:picLocks noChangeAspect="1"/>
          </p:cNvPicPr>
          <p:nvPr/>
        </p:nvPicPr>
        <p:blipFill>
          <a:blip r:embed="rId3"/>
          <a:stretch>
            <a:fillRect/>
          </a:stretch>
        </p:blipFill>
        <p:spPr>
          <a:xfrm>
            <a:off x="5101140" y="4214694"/>
            <a:ext cx="2824108" cy="195908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416014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11.	Luego se crea una referencia de la siguiente manera dentro del proyecto.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12.	Una vez seleccionada la opción de referencia, se marca la clase realizada anteriormente con C#.</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74">
            <a:extLst>
              <a:ext uri="{FF2B5EF4-FFF2-40B4-BE49-F238E27FC236}">
                <a16:creationId xmlns:a16="http://schemas.microsoft.com/office/drawing/2014/main" id="{63A27E7B-E7AE-D085-06F0-B54B3DEF8A58}"/>
              </a:ext>
            </a:extLst>
          </p:cNvPr>
          <p:cNvPicPr>
            <a:picLocks noChangeAspect="1"/>
          </p:cNvPicPr>
          <p:nvPr/>
        </p:nvPicPr>
        <p:blipFill>
          <a:blip r:embed="rId2"/>
          <a:stretch>
            <a:fillRect/>
          </a:stretch>
        </p:blipFill>
        <p:spPr>
          <a:xfrm>
            <a:off x="4809386" y="1988565"/>
            <a:ext cx="3605090"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75">
            <a:extLst>
              <a:ext uri="{FF2B5EF4-FFF2-40B4-BE49-F238E27FC236}">
                <a16:creationId xmlns:a16="http://schemas.microsoft.com/office/drawing/2014/main" id="{70B0200D-F5E6-DCAF-D14E-ED0BB282D01B}"/>
              </a:ext>
            </a:extLst>
          </p:cNvPr>
          <p:cNvPicPr>
            <a:picLocks noChangeAspect="1"/>
          </p:cNvPicPr>
          <p:nvPr/>
        </p:nvPicPr>
        <p:blipFill>
          <a:blip r:embed="rId3"/>
          <a:stretch>
            <a:fillRect/>
          </a:stretch>
        </p:blipFill>
        <p:spPr>
          <a:xfrm>
            <a:off x="4930622" y="4078767"/>
            <a:ext cx="3321002" cy="228937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57931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a:t>
            </a:r>
            <a:r>
              <a:rPr lang="en-US" dirty="0"/>
              <a:t>Plataforma </a:t>
            </a:r>
            <a:r>
              <a:rPr lang="en-US" dirty="0" err="1"/>
              <a:t>.net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413952" cy="3514165"/>
          </a:xfrm>
        </p:spPr>
        <p:txBody>
          <a:bodyPr>
            <a:normAutofit/>
          </a:bodyPr>
          <a:lstStyle/>
          <a:p>
            <a:pPr marL="0" marR="0" indent="0">
              <a:lnSpc>
                <a:spcPct val="115000"/>
              </a:lnSpc>
              <a:spcBef>
                <a:spcPts val="0"/>
              </a:spcBef>
              <a:spcAft>
                <a:spcPts val="1000"/>
              </a:spcAft>
              <a:buNone/>
            </a:pPr>
            <a:r>
              <a:rPr lang="es-ES" dirty="0">
                <a:solidFill>
                  <a:schemeClr val="tx1"/>
                </a:solidFill>
              </a:rPr>
              <a:t>.NET es una plataforma de desarrollo, es decir un ambiente o entorno de software común en el que se puede crear aplicaciones por medio de la programación, </a:t>
            </a:r>
            <a:r>
              <a:rPr lang="es-ES" dirty="0" err="1">
                <a:solidFill>
                  <a:schemeClr val="tx1"/>
                </a:solidFill>
              </a:rPr>
              <a:t>APIs</a:t>
            </a:r>
            <a:r>
              <a:rPr lang="es-ES" dirty="0">
                <a:solidFill>
                  <a:schemeClr val="tx1"/>
                </a:solidFill>
              </a:rPr>
              <a:t> y bibliotecas. Para entender mejor se puede suponer que la plataforma .NET es igual a una mesa de costura, entonces la mesa sería la plataforma, pero con tener la mesa de costura no se puede hacer vestidos, se necesita una máquina de coser, hilos, tijeras, cinta de medida, etcétera. Al tener estos componentes o herramientas se puede construir el vestido, dicho esto se puede decir que en la plataforma de desarrollo de .NET se dispone de una serie de lenguajes, implementaciones bibliotecas y herramientas. Con todo ello se puede desarrollar diversas aplicaciones en diferentes lenguajes de programación e implementaciones .NET [6].</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1508480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13.	Se envía a construir el proyecto realizado con C#.</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14.	El resultado de la construcción del proyecto dentro de la consola es el siguiente.</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76">
            <a:extLst>
              <a:ext uri="{FF2B5EF4-FFF2-40B4-BE49-F238E27FC236}">
                <a16:creationId xmlns:a16="http://schemas.microsoft.com/office/drawing/2014/main" id="{1A8B6590-D958-B51F-511C-1F49D9CC8921}"/>
              </a:ext>
            </a:extLst>
          </p:cNvPr>
          <p:cNvPicPr>
            <a:picLocks noChangeAspect="1"/>
          </p:cNvPicPr>
          <p:nvPr/>
        </p:nvPicPr>
        <p:blipFill>
          <a:blip r:embed="rId2"/>
          <a:stretch>
            <a:fillRect/>
          </a:stretch>
        </p:blipFill>
        <p:spPr>
          <a:xfrm>
            <a:off x="4934514" y="2086537"/>
            <a:ext cx="3136607" cy="194595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77">
            <a:extLst>
              <a:ext uri="{FF2B5EF4-FFF2-40B4-BE49-F238E27FC236}">
                <a16:creationId xmlns:a16="http://schemas.microsoft.com/office/drawing/2014/main" id="{8A8C1929-8BD5-9E01-B441-2D9A9AA92F2E}"/>
              </a:ext>
            </a:extLst>
          </p:cNvPr>
          <p:cNvPicPr>
            <a:picLocks noChangeAspect="1"/>
          </p:cNvPicPr>
          <p:nvPr/>
        </p:nvPicPr>
        <p:blipFill>
          <a:blip r:embed="rId3"/>
          <a:stretch>
            <a:fillRect/>
          </a:stretch>
        </p:blipFill>
        <p:spPr>
          <a:xfrm>
            <a:off x="4072037" y="4896712"/>
            <a:ext cx="4861560" cy="85280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315362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15.	Luego, seleccionar la solución principal y agregar un nuevo proyecto.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16.	Se selecciona la opción de </a:t>
            </a:r>
            <a:r>
              <a:rPr lang="es-ES" dirty="0" err="1">
                <a:latin typeface="Calibri" panose="020F0502020204030204" pitchFamily="34" charset="0"/>
                <a:ea typeface="Calibri" panose="020F0502020204030204" pitchFamily="34" charset="0"/>
                <a:cs typeface="Times New Roman" panose="02020603050405020304" pitchFamily="18" charset="0"/>
              </a:rPr>
              <a:t>Class</a:t>
            </a:r>
            <a:r>
              <a:rPr lang="es-ES" dirty="0">
                <a:latin typeface="Calibri" panose="020F0502020204030204" pitchFamily="34" charset="0"/>
                <a:ea typeface="Calibri" panose="020F0502020204030204" pitchFamily="34" charset="0"/>
                <a:cs typeface="Times New Roman" panose="02020603050405020304" pitchFamily="18" charset="0"/>
              </a:rPr>
              <a:t> Library trabajando con F#.</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0">
            <a:extLst>
              <a:ext uri="{FF2B5EF4-FFF2-40B4-BE49-F238E27FC236}">
                <a16:creationId xmlns:a16="http://schemas.microsoft.com/office/drawing/2014/main" id="{DEDF50B7-2B75-58D6-D3C5-BFD6A13604F2}"/>
              </a:ext>
            </a:extLst>
          </p:cNvPr>
          <p:cNvPicPr>
            <a:picLocks noChangeAspect="1"/>
          </p:cNvPicPr>
          <p:nvPr/>
        </p:nvPicPr>
        <p:blipFill>
          <a:blip r:embed="rId2"/>
          <a:stretch>
            <a:fillRect/>
          </a:stretch>
        </p:blipFill>
        <p:spPr>
          <a:xfrm>
            <a:off x="5012871" y="2137288"/>
            <a:ext cx="3397976" cy="163461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81" descr="A screenshot of a computer&#10;&#10;Description automatically generated with medium confidence">
            <a:extLst>
              <a:ext uri="{FF2B5EF4-FFF2-40B4-BE49-F238E27FC236}">
                <a16:creationId xmlns:a16="http://schemas.microsoft.com/office/drawing/2014/main" id="{0559DF4D-D5F9-04FA-DEA0-1AAFBDD82C55}"/>
              </a:ext>
            </a:extLst>
          </p:cNvPr>
          <p:cNvPicPr>
            <a:picLocks noChangeAspect="1"/>
          </p:cNvPicPr>
          <p:nvPr/>
        </p:nvPicPr>
        <p:blipFill>
          <a:blip r:embed="rId3"/>
          <a:stretch>
            <a:fillRect/>
          </a:stretch>
        </p:blipFill>
        <p:spPr>
          <a:xfrm>
            <a:off x="4960891" y="4138258"/>
            <a:ext cx="3449956" cy="203551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852060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17.	Se procede a configurar el proyecto.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18.	Se selecciona el framework a utilizar.</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2" descr="Graphical user interface, text, application, Teams&#10;&#10;Description automatically generated">
            <a:extLst>
              <a:ext uri="{FF2B5EF4-FFF2-40B4-BE49-F238E27FC236}">
                <a16:creationId xmlns:a16="http://schemas.microsoft.com/office/drawing/2014/main" id="{3316AD04-76FE-26CE-1636-DABDEE486962}"/>
              </a:ext>
            </a:extLst>
          </p:cNvPr>
          <p:cNvPicPr>
            <a:picLocks noChangeAspect="1"/>
          </p:cNvPicPr>
          <p:nvPr/>
        </p:nvPicPr>
        <p:blipFill>
          <a:blip r:embed="rId2"/>
          <a:stretch>
            <a:fillRect/>
          </a:stretch>
        </p:blipFill>
        <p:spPr>
          <a:xfrm>
            <a:off x="5283815" y="2028356"/>
            <a:ext cx="3074633" cy="18296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83" descr="Graphical user interface, text, application&#10;&#10;Description automatically generated">
            <a:extLst>
              <a:ext uri="{FF2B5EF4-FFF2-40B4-BE49-F238E27FC236}">
                <a16:creationId xmlns:a16="http://schemas.microsoft.com/office/drawing/2014/main" id="{CB922324-CEE2-DC19-8021-48AC05BF0F3E}"/>
              </a:ext>
            </a:extLst>
          </p:cNvPr>
          <p:cNvPicPr>
            <a:picLocks noChangeAspect="1"/>
          </p:cNvPicPr>
          <p:nvPr/>
        </p:nvPicPr>
        <p:blipFill>
          <a:blip r:embed="rId3"/>
          <a:stretch>
            <a:fillRect/>
          </a:stretch>
        </p:blipFill>
        <p:spPr>
          <a:xfrm>
            <a:off x="5228315" y="4324882"/>
            <a:ext cx="3130133" cy="184889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044915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19.	Una vez creado el proyecto, se procede a copiar el siguiente código dentro de la clase principal.</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20.	Luego se procede a referenciar la nueva clase de la siguiente manera.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126">
            <a:extLst>
              <a:ext uri="{FF2B5EF4-FFF2-40B4-BE49-F238E27FC236}">
                <a16:creationId xmlns:a16="http://schemas.microsoft.com/office/drawing/2014/main" id="{93B41E21-66B3-BA93-C1B1-94E0BE3B7C5E}"/>
              </a:ext>
            </a:extLst>
          </p:cNvPr>
          <p:cNvPicPr>
            <a:picLocks noChangeAspect="1"/>
          </p:cNvPicPr>
          <p:nvPr/>
        </p:nvPicPr>
        <p:blipFill>
          <a:blip r:embed="rId2"/>
          <a:stretch>
            <a:fillRect/>
          </a:stretch>
        </p:blipFill>
        <p:spPr>
          <a:xfrm>
            <a:off x="4151562" y="2595208"/>
            <a:ext cx="4800600" cy="55372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86">
            <a:extLst>
              <a:ext uri="{FF2B5EF4-FFF2-40B4-BE49-F238E27FC236}">
                <a16:creationId xmlns:a16="http://schemas.microsoft.com/office/drawing/2014/main" id="{E5652A1C-EAEE-419C-6986-1047455ED9EE}"/>
              </a:ext>
            </a:extLst>
          </p:cNvPr>
          <p:cNvPicPr>
            <a:picLocks noChangeAspect="1"/>
          </p:cNvPicPr>
          <p:nvPr/>
        </p:nvPicPr>
        <p:blipFill>
          <a:blip r:embed="rId3"/>
          <a:stretch>
            <a:fillRect/>
          </a:stretch>
        </p:blipFill>
        <p:spPr>
          <a:xfrm>
            <a:off x="4342751" y="4429749"/>
            <a:ext cx="4137219" cy="158460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120559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INTEROPERABILIDAD DE LENGUAJES - </a:t>
            </a:r>
            <a:r>
              <a:rPr lang="es-EC" sz="2400" dirty="0" err="1"/>
              <a:t>mvc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21.	Se selecciona las clases creadas hasta el momento como se puede ver a continuación.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22.	Se construye la clase creada en F# al igual que la de C#.</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27" descr="Graphical user interface, text&#10;&#10;Description automatically generated">
            <a:extLst>
              <a:ext uri="{FF2B5EF4-FFF2-40B4-BE49-F238E27FC236}">
                <a16:creationId xmlns:a16="http://schemas.microsoft.com/office/drawing/2014/main" id="{DB9847FA-F150-DD65-F284-989BDDEC2155}"/>
              </a:ext>
            </a:extLst>
          </p:cNvPr>
          <p:cNvPicPr>
            <a:picLocks noChangeAspect="1"/>
          </p:cNvPicPr>
          <p:nvPr/>
        </p:nvPicPr>
        <p:blipFill>
          <a:blip r:embed="rId2"/>
          <a:stretch>
            <a:fillRect/>
          </a:stretch>
        </p:blipFill>
        <p:spPr>
          <a:xfrm>
            <a:off x="5357044" y="1978713"/>
            <a:ext cx="2932972" cy="203568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569467712">
            <a:extLst>
              <a:ext uri="{FF2B5EF4-FFF2-40B4-BE49-F238E27FC236}">
                <a16:creationId xmlns:a16="http://schemas.microsoft.com/office/drawing/2014/main" id="{8FF4DF9A-AC4F-4770-00DF-16782054F543}"/>
              </a:ext>
            </a:extLst>
          </p:cNvPr>
          <p:cNvPicPr>
            <a:picLocks noChangeAspect="1"/>
          </p:cNvPicPr>
          <p:nvPr/>
        </p:nvPicPr>
        <p:blipFill>
          <a:blip r:embed="rId3"/>
          <a:stretch>
            <a:fillRect/>
          </a:stretch>
        </p:blipFill>
        <p:spPr>
          <a:xfrm>
            <a:off x="4837519" y="4448608"/>
            <a:ext cx="3727290" cy="156574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31281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esta parte de la práctica se procede a crear un nuevo proyecto de tipo </a:t>
            </a:r>
            <a:r>
              <a:rPr lang="es-ES" dirty="0" err="1">
                <a:latin typeface="Calibri" panose="020F0502020204030204" pitchFamily="34" charset="0"/>
                <a:ea typeface="Calibri" panose="020F0502020204030204" pitchFamily="34" charset="0"/>
                <a:cs typeface="Times New Roman" panose="02020603050405020304" pitchFamily="18" charset="0"/>
              </a:rPr>
              <a:t>Class</a:t>
            </a:r>
            <a:r>
              <a:rPr lang="es-ES" dirty="0">
                <a:latin typeface="Calibri" panose="020F0502020204030204" pitchFamily="34" charset="0"/>
                <a:ea typeface="Calibri" panose="020F0502020204030204" pitchFamily="34" charset="0"/>
                <a:cs typeface="Times New Roman" panose="02020603050405020304" pitchFamily="18" charset="0"/>
              </a:rPr>
              <a:t> Library realizada en F#.</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Se configura el proyecto nuevo.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569467713">
            <a:extLst>
              <a:ext uri="{FF2B5EF4-FFF2-40B4-BE49-F238E27FC236}">
                <a16:creationId xmlns:a16="http://schemas.microsoft.com/office/drawing/2014/main" id="{14D9494D-CD9D-D75D-F457-B17742934E12}"/>
              </a:ext>
            </a:extLst>
          </p:cNvPr>
          <p:cNvPicPr>
            <a:picLocks noChangeAspect="1"/>
          </p:cNvPicPr>
          <p:nvPr/>
        </p:nvPicPr>
        <p:blipFill>
          <a:blip r:embed="rId2"/>
          <a:stretch>
            <a:fillRect/>
          </a:stretch>
        </p:blipFill>
        <p:spPr>
          <a:xfrm>
            <a:off x="5335952" y="2081213"/>
            <a:ext cx="3026997"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91" descr="Graphical user interface, text, application, Teams&#10;&#10;Description automatically generated">
            <a:extLst>
              <a:ext uri="{FF2B5EF4-FFF2-40B4-BE49-F238E27FC236}">
                <a16:creationId xmlns:a16="http://schemas.microsoft.com/office/drawing/2014/main" id="{58D1D0B5-328A-3E69-8576-FD1C9F152B13}"/>
              </a:ext>
            </a:extLst>
          </p:cNvPr>
          <p:cNvPicPr>
            <a:picLocks noChangeAspect="1"/>
          </p:cNvPicPr>
          <p:nvPr/>
        </p:nvPicPr>
        <p:blipFill>
          <a:blip r:embed="rId3"/>
          <a:stretch>
            <a:fillRect/>
          </a:stretch>
        </p:blipFill>
        <p:spPr>
          <a:xfrm>
            <a:off x="5335952" y="4375696"/>
            <a:ext cx="3053338" cy="179807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578382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Se selecciona el framework con el que se va a trabajar.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4.	Una vez creado el proyecto se copia el siguiente código dentro de la clase principal.</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92" descr="Graphical user interface, text, application&#10;&#10;Description automatically generated">
            <a:extLst>
              <a:ext uri="{FF2B5EF4-FFF2-40B4-BE49-F238E27FC236}">
                <a16:creationId xmlns:a16="http://schemas.microsoft.com/office/drawing/2014/main" id="{4CBF1D95-ED00-3248-22DB-1B4D60C8F05A}"/>
              </a:ext>
            </a:extLst>
          </p:cNvPr>
          <p:cNvPicPr>
            <a:picLocks noChangeAspect="1"/>
          </p:cNvPicPr>
          <p:nvPr/>
        </p:nvPicPr>
        <p:blipFill>
          <a:blip r:embed="rId2"/>
          <a:stretch>
            <a:fillRect/>
          </a:stretch>
        </p:blipFill>
        <p:spPr>
          <a:xfrm>
            <a:off x="5452838" y="2077403"/>
            <a:ext cx="2932972" cy="173123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569467714" descr="A screenshot of a computer&#10;&#10;Description automatically generated with medium confidence">
            <a:extLst>
              <a:ext uri="{FF2B5EF4-FFF2-40B4-BE49-F238E27FC236}">
                <a16:creationId xmlns:a16="http://schemas.microsoft.com/office/drawing/2014/main" id="{E18A15E5-DAB4-156D-67F1-F30CF0612B60}"/>
              </a:ext>
            </a:extLst>
          </p:cNvPr>
          <p:cNvPicPr>
            <a:picLocks noChangeAspect="1"/>
          </p:cNvPicPr>
          <p:nvPr/>
        </p:nvPicPr>
        <p:blipFill>
          <a:blip r:embed="rId3"/>
          <a:stretch>
            <a:fillRect/>
          </a:stretch>
        </p:blipFill>
        <p:spPr>
          <a:xfrm>
            <a:off x="4101251" y="4660182"/>
            <a:ext cx="4655820" cy="9086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86926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5.	Una vez ingresado el código, se manda a construir la librería.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6.	Resultado de la construcción de la librería.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69467715">
            <a:extLst>
              <a:ext uri="{FF2B5EF4-FFF2-40B4-BE49-F238E27FC236}">
                <a16:creationId xmlns:a16="http://schemas.microsoft.com/office/drawing/2014/main" id="{1A0AE5CF-B02E-1D8C-F743-FFF44E76D327}"/>
              </a:ext>
            </a:extLst>
          </p:cNvPr>
          <p:cNvPicPr>
            <a:picLocks noChangeAspect="1"/>
          </p:cNvPicPr>
          <p:nvPr/>
        </p:nvPicPr>
        <p:blipFill>
          <a:blip r:embed="rId2"/>
          <a:stretch>
            <a:fillRect/>
          </a:stretch>
        </p:blipFill>
        <p:spPr>
          <a:xfrm>
            <a:off x="3971217" y="2208530"/>
            <a:ext cx="4706620" cy="15633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569467716" descr="Graphical user interface, text&#10;&#10;Description automatically generated">
            <a:extLst>
              <a:ext uri="{FF2B5EF4-FFF2-40B4-BE49-F238E27FC236}">
                <a16:creationId xmlns:a16="http://schemas.microsoft.com/office/drawing/2014/main" id="{C57598B7-AA72-C91A-4270-329BBFE92AAC}"/>
              </a:ext>
            </a:extLst>
          </p:cNvPr>
          <p:cNvPicPr>
            <a:picLocks noChangeAspect="1"/>
          </p:cNvPicPr>
          <p:nvPr/>
        </p:nvPicPr>
        <p:blipFill>
          <a:blip r:embed="rId3"/>
          <a:stretch>
            <a:fillRect/>
          </a:stretch>
        </p:blipFill>
        <p:spPr>
          <a:xfrm>
            <a:off x="4182545" y="4988196"/>
            <a:ext cx="3826910" cy="67160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485063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7.	Como siguiente punto, se procede a referenciar la nueva clase creada.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8.	Se selecciona la opción de </a:t>
            </a:r>
            <a:r>
              <a:rPr lang="es-ES" dirty="0" err="1">
                <a:latin typeface="Calibri" panose="020F0502020204030204" pitchFamily="34" charset="0"/>
                <a:ea typeface="Calibri" panose="020F0502020204030204" pitchFamily="34" charset="0"/>
                <a:cs typeface="Times New Roman" panose="02020603050405020304" pitchFamily="18" charset="0"/>
              </a:rPr>
              <a:t>Browse</a:t>
            </a:r>
            <a:r>
              <a:rPr lang="es-ES" dirty="0">
                <a:latin typeface="Calibri" panose="020F0502020204030204" pitchFamily="34" charset="0"/>
                <a:ea typeface="Calibri" panose="020F0502020204030204" pitchFamily="34" charset="0"/>
                <a:cs typeface="Times New Roman" panose="02020603050405020304" pitchFamily="18" charset="0"/>
              </a:rPr>
              <a:t> para abrir el explorador de archivos.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69467717">
            <a:extLst>
              <a:ext uri="{FF2B5EF4-FFF2-40B4-BE49-F238E27FC236}">
                <a16:creationId xmlns:a16="http://schemas.microsoft.com/office/drawing/2014/main" id="{DE296CCC-7083-DF28-2F88-B070710D0716}"/>
              </a:ext>
            </a:extLst>
          </p:cNvPr>
          <p:cNvPicPr>
            <a:picLocks noChangeAspect="1"/>
          </p:cNvPicPr>
          <p:nvPr/>
        </p:nvPicPr>
        <p:blipFill>
          <a:blip r:embed="rId2"/>
          <a:stretch>
            <a:fillRect/>
          </a:stretch>
        </p:blipFill>
        <p:spPr>
          <a:xfrm>
            <a:off x="4024947" y="2154266"/>
            <a:ext cx="4430691" cy="168294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98">
            <a:extLst>
              <a:ext uri="{FF2B5EF4-FFF2-40B4-BE49-F238E27FC236}">
                <a16:creationId xmlns:a16="http://schemas.microsoft.com/office/drawing/2014/main" id="{7E93A144-3BC6-F834-58E1-A1767146E0DE}"/>
              </a:ext>
            </a:extLst>
          </p:cNvPr>
          <p:cNvPicPr>
            <a:picLocks noChangeAspect="1"/>
          </p:cNvPicPr>
          <p:nvPr/>
        </p:nvPicPr>
        <p:blipFill>
          <a:blip r:embed="rId3"/>
          <a:stretch>
            <a:fillRect/>
          </a:stretch>
        </p:blipFill>
        <p:spPr>
          <a:xfrm>
            <a:off x="4706742" y="4326255"/>
            <a:ext cx="3218047" cy="22187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635768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9.	Una vez abierto el explorador de archivos, se procede a seleccionar el </a:t>
            </a:r>
            <a:r>
              <a:rPr lang="es-ES" dirty="0" err="1">
                <a:latin typeface="Calibri" panose="020F0502020204030204" pitchFamily="34" charset="0"/>
                <a:ea typeface="Calibri" panose="020F0502020204030204" pitchFamily="34" charset="0"/>
                <a:cs typeface="Times New Roman" panose="02020603050405020304" pitchFamily="18" charset="0"/>
              </a:rPr>
              <a:t>dll</a:t>
            </a:r>
            <a:r>
              <a:rPr lang="es-ES" dirty="0">
                <a:latin typeface="Calibri" panose="020F0502020204030204" pitchFamily="34" charset="0"/>
                <a:ea typeface="Calibri" panose="020F0502020204030204" pitchFamily="34" charset="0"/>
                <a:cs typeface="Times New Roman" panose="02020603050405020304" pitchFamily="18" charset="0"/>
              </a:rPr>
              <a:t> creado.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10.	Asegurarse que se encuentre marcada la opción.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99">
            <a:extLst>
              <a:ext uri="{FF2B5EF4-FFF2-40B4-BE49-F238E27FC236}">
                <a16:creationId xmlns:a16="http://schemas.microsoft.com/office/drawing/2014/main" id="{7079F875-B259-8732-F2BE-1C059FFEBD1A}"/>
              </a:ext>
            </a:extLst>
          </p:cNvPr>
          <p:cNvPicPr>
            <a:picLocks noChangeAspect="1"/>
          </p:cNvPicPr>
          <p:nvPr/>
        </p:nvPicPr>
        <p:blipFill>
          <a:blip r:embed="rId2"/>
          <a:stretch>
            <a:fillRect/>
          </a:stretch>
        </p:blipFill>
        <p:spPr>
          <a:xfrm>
            <a:off x="5398806" y="2094865"/>
            <a:ext cx="3074634" cy="172537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00" descr="Text&#10;&#10;Description automatically generated">
            <a:extLst>
              <a:ext uri="{FF2B5EF4-FFF2-40B4-BE49-F238E27FC236}">
                <a16:creationId xmlns:a16="http://schemas.microsoft.com/office/drawing/2014/main" id="{1825CBD8-4178-8B1E-5C17-A297FF94CAFF}"/>
              </a:ext>
            </a:extLst>
          </p:cNvPr>
          <p:cNvPicPr>
            <a:picLocks noChangeAspect="1"/>
          </p:cNvPicPr>
          <p:nvPr/>
        </p:nvPicPr>
        <p:blipFill>
          <a:blip r:embed="rId3"/>
          <a:stretch>
            <a:fillRect/>
          </a:stretch>
        </p:blipFill>
        <p:spPr>
          <a:xfrm>
            <a:off x="5516954" y="4282571"/>
            <a:ext cx="2838337" cy="195651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3564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a:t>
            </a:r>
            <a:r>
              <a:rPr lang="en-US" dirty="0"/>
              <a:t>Plataforma </a:t>
            </a:r>
            <a:r>
              <a:rPr lang="en-US" dirty="0" err="1"/>
              <a:t>.net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413952" cy="2665079"/>
          </a:xfrm>
        </p:spPr>
        <p:txBody>
          <a:bodyPr>
            <a:normAutofit/>
          </a:bodyPr>
          <a:lstStyle/>
          <a:p>
            <a:pPr marL="0" marR="0" indent="0">
              <a:lnSpc>
                <a:spcPct val="115000"/>
              </a:lnSpc>
              <a:spcBef>
                <a:spcPts val="0"/>
              </a:spcBef>
              <a:spcAft>
                <a:spcPts val="1000"/>
              </a:spcAft>
              <a:buNone/>
            </a:pPr>
            <a:r>
              <a:rPr lang="es-ES" dirty="0">
                <a:solidFill>
                  <a:schemeClr val="tx1"/>
                </a:solidFill>
              </a:rPr>
              <a:t>La plataforma .NET puede usarse para construir muchos tipos de aplicaciones, como web, móvil, de escritorio, juegos, IoT (internet de las cosas), aquí se encuentran todos los dispositivos que se puede conectar a internet como Smart TV impresora refrigeradoras relojes etcétera. por último, se puede crear aplicaciones de Machine </a:t>
            </a:r>
            <a:r>
              <a:rPr lang="es-ES" dirty="0" err="1">
                <a:solidFill>
                  <a:schemeClr val="tx1"/>
                </a:solidFill>
              </a:rPr>
              <a:t>Learning</a:t>
            </a:r>
            <a:r>
              <a:rPr lang="es-ES" dirty="0">
                <a:solidFill>
                  <a:schemeClr val="tx1"/>
                </a:solidFill>
              </a:rPr>
              <a:t>, estos son sistemas de inteligencia artificial, como ejemplo básico se puede mencionar a Cortana de Microsoft o Siri de iOS. algunas de estas aplicaciones son multiplataformas y otras son específicas para un sistema operativo.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pic>
        <p:nvPicPr>
          <p:cNvPr id="3" name="Picture 1">
            <a:extLst>
              <a:ext uri="{FF2B5EF4-FFF2-40B4-BE49-F238E27FC236}">
                <a16:creationId xmlns:a16="http://schemas.microsoft.com/office/drawing/2014/main" id="{2D299CE5-C13C-2445-790E-A351F9B7FF84}"/>
              </a:ext>
            </a:extLst>
          </p:cNvPr>
          <p:cNvPicPr>
            <a:picLocks noChangeAspect="1"/>
          </p:cNvPicPr>
          <p:nvPr/>
        </p:nvPicPr>
        <p:blipFill>
          <a:blip r:embed="rId2"/>
          <a:stretch>
            <a:fillRect/>
          </a:stretch>
        </p:blipFill>
        <p:spPr>
          <a:xfrm>
            <a:off x="3164156" y="4911522"/>
            <a:ext cx="3248025" cy="14928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047873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11.	Luego se crea un nuevo proyecto de tipo aplicación de consola con F#.</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12.	Se configura el proyecto.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01">
            <a:extLst>
              <a:ext uri="{FF2B5EF4-FFF2-40B4-BE49-F238E27FC236}">
                <a16:creationId xmlns:a16="http://schemas.microsoft.com/office/drawing/2014/main" id="{D93AC87B-3614-1EB9-2A5B-BEE8AEB046EB}"/>
              </a:ext>
            </a:extLst>
          </p:cNvPr>
          <p:cNvPicPr>
            <a:picLocks noChangeAspect="1"/>
          </p:cNvPicPr>
          <p:nvPr/>
        </p:nvPicPr>
        <p:blipFill>
          <a:blip r:embed="rId2"/>
          <a:stretch>
            <a:fillRect/>
          </a:stretch>
        </p:blipFill>
        <p:spPr>
          <a:xfrm>
            <a:off x="4996195" y="2234778"/>
            <a:ext cx="2661245" cy="157449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102" descr="Graphical user interface, text, application, Teams&#10;&#10;Description automatically generated">
            <a:extLst>
              <a:ext uri="{FF2B5EF4-FFF2-40B4-BE49-F238E27FC236}">
                <a16:creationId xmlns:a16="http://schemas.microsoft.com/office/drawing/2014/main" id="{679BCAAD-5DCD-C002-C540-70D3B820C088}"/>
              </a:ext>
            </a:extLst>
          </p:cNvPr>
          <p:cNvPicPr>
            <a:picLocks noChangeAspect="1"/>
          </p:cNvPicPr>
          <p:nvPr/>
        </p:nvPicPr>
        <p:blipFill>
          <a:blip r:embed="rId3"/>
          <a:stretch>
            <a:fillRect/>
          </a:stretch>
        </p:blipFill>
        <p:spPr>
          <a:xfrm>
            <a:off x="4996195" y="4623222"/>
            <a:ext cx="2639142" cy="155055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06319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13.	Se proporciona información adicional.</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14.	Una vez creado el proyecto se copia el siguiente código.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103" descr="Graphical user interface, text, application&#10;&#10;Description automatically generated">
            <a:extLst>
              <a:ext uri="{FF2B5EF4-FFF2-40B4-BE49-F238E27FC236}">
                <a16:creationId xmlns:a16="http://schemas.microsoft.com/office/drawing/2014/main" id="{3C2F0C4F-9EC8-0A5A-C94E-90A513433E5C}"/>
              </a:ext>
            </a:extLst>
          </p:cNvPr>
          <p:cNvPicPr>
            <a:picLocks noChangeAspect="1"/>
          </p:cNvPicPr>
          <p:nvPr/>
        </p:nvPicPr>
        <p:blipFill>
          <a:blip r:embed="rId2"/>
          <a:stretch>
            <a:fillRect/>
          </a:stretch>
        </p:blipFill>
        <p:spPr>
          <a:xfrm>
            <a:off x="4975355" y="2038559"/>
            <a:ext cx="3074634" cy="183560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569467718">
            <a:extLst>
              <a:ext uri="{FF2B5EF4-FFF2-40B4-BE49-F238E27FC236}">
                <a16:creationId xmlns:a16="http://schemas.microsoft.com/office/drawing/2014/main" id="{315D9319-DA5C-DB28-C4EA-2895783DF442}"/>
              </a:ext>
            </a:extLst>
          </p:cNvPr>
          <p:cNvPicPr>
            <a:picLocks noChangeAspect="1"/>
          </p:cNvPicPr>
          <p:nvPr/>
        </p:nvPicPr>
        <p:blipFill>
          <a:blip r:embed="rId3"/>
          <a:stretch>
            <a:fillRect/>
          </a:stretch>
        </p:blipFill>
        <p:spPr>
          <a:xfrm>
            <a:off x="4238102" y="4589697"/>
            <a:ext cx="4549140" cy="104965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238303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15.	Se construye el proyecto de la siguiente manera.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16.	Luego, se referencia el proyecto creado como se puede ver a continuación.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69467719">
            <a:extLst>
              <a:ext uri="{FF2B5EF4-FFF2-40B4-BE49-F238E27FC236}">
                <a16:creationId xmlns:a16="http://schemas.microsoft.com/office/drawing/2014/main" id="{B2D60E08-6D2A-8D44-62F8-745A3014EDF0}"/>
              </a:ext>
            </a:extLst>
          </p:cNvPr>
          <p:cNvPicPr>
            <a:picLocks noChangeAspect="1"/>
          </p:cNvPicPr>
          <p:nvPr/>
        </p:nvPicPr>
        <p:blipFill>
          <a:blip r:embed="rId2"/>
          <a:stretch>
            <a:fillRect/>
          </a:stretch>
        </p:blipFill>
        <p:spPr>
          <a:xfrm>
            <a:off x="3865245" y="2179881"/>
            <a:ext cx="4461510" cy="195643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Picture 569467720">
            <a:extLst>
              <a:ext uri="{FF2B5EF4-FFF2-40B4-BE49-F238E27FC236}">
                <a16:creationId xmlns:a16="http://schemas.microsoft.com/office/drawing/2014/main" id="{B70F2242-89C5-6607-BAF8-B242E62BC077}"/>
              </a:ext>
            </a:extLst>
          </p:cNvPr>
          <p:cNvPicPr>
            <a:picLocks noChangeAspect="1"/>
          </p:cNvPicPr>
          <p:nvPr/>
        </p:nvPicPr>
        <p:blipFill>
          <a:blip r:embed="rId3"/>
          <a:stretch>
            <a:fillRect/>
          </a:stretch>
        </p:blipFill>
        <p:spPr>
          <a:xfrm>
            <a:off x="3823335" y="4582069"/>
            <a:ext cx="4503420" cy="17106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476049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AGREGAR REFERENCIAS</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46571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17.	Se asegura que se encuentren seleccionado los 2 </a:t>
            </a:r>
            <a:r>
              <a:rPr lang="es-ES" dirty="0" err="1">
                <a:latin typeface="Calibri" panose="020F0502020204030204" pitchFamily="34" charset="0"/>
                <a:ea typeface="Calibri" panose="020F0502020204030204" pitchFamily="34" charset="0"/>
                <a:cs typeface="Times New Roman" panose="02020603050405020304" pitchFamily="18" charset="0"/>
              </a:rPr>
              <a:t>dll</a:t>
            </a:r>
            <a:r>
              <a:rPr lang="es-ES" dirty="0">
                <a:latin typeface="Calibri" panose="020F0502020204030204" pitchFamily="34" charset="0"/>
                <a:ea typeface="Calibri" panose="020F0502020204030204" pitchFamily="34" charset="0"/>
                <a:cs typeface="Times New Roman" panose="02020603050405020304" pitchFamily="18" charset="0"/>
              </a:rPr>
              <a:t> creados y se presiona OK para confirmar.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3" name="Picture 569467723">
            <a:extLst>
              <a:ext uri="{FF2B5EF4-FFF2-40B4-BE49-F238E27FC236}">
                <a16:creationId xmlns:a16="http://schemas.microsoft.com/office/drawing/2014/main" id="{2D581217-2CBE-486E-9BBA-8BA9AEE944C2}"/>
              </a:ext>
            </a:extLst>
          </p:cNvPr>
          <p:cNvPicPr>
            <a:picLocks noChangeAspect="1"/>
          </p:cNvPicPr>
          <p:nvPr/>
        </p:nvPicPr>
        <p:blipFill>
          <a:blip r:embed="rId2"/>
          <a:stretch>
            <a:fillRect/>
          </a:stretch>
        </p:blipFill>
        <p:spPr>
          <a:xfrm>
            <a:off x="4153190" y="2737448"/>
            <a:ext cx="4530090" cy="312674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322367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codificación vista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77500" lnSpcReduction="2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la creación de la vista se procede a ingresar el siguiente código en la clase Form1 creada al inicio de la práctica, de este modo se configuran las propiedades de todos los componentes que servirán para darle formato a la vista.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	Como resultado de las configuraciones anteriores se muestra la siguiente ventana.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569467724" descr="Text&#10;&#10;Description automatically generated">
            <a:extLst>
              <a:ext uri="{FF2B5EF4-FFF2-40B4-BE49-F238E27FC236}">
                <a16:creationId xmlns:a16="http://schemas.microsoft.com/office/drawing/2014/main" id="{F0EAF610-708B-6C41-C1E6-3C96AE394795}"/>
              </a:ext>
            </a:extLst>
          </p:cNvPr>
          <p:cNvPicPr>
            <a:picLocks noChangeAspect="1"/>
          </p:cNvPicPr>
          <p:nvPr/>
        </p:nvPicPr>
        <p:blipFill>
          <a:blip r:embed="rId2"/>
          <a:stretch>
            <a:fillRect/>
          </a:stretch>
        </p:blipFill>
        <p:spPr>
          <a:xfrm>
            <a:off x="4963885" y="1998264"/>
            <a:ext cx="2688681" cy="182244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Picture 120">
            <a:extLst>
              <a:ext uri="{FF2B5EF4-FFF2-40B4-BE49-F238E27FC236}">
                <a16:creationId xmlns:a16="http://schemas.microsoft.com/office/drawing/2014/main" id="{6A075F67-F0BC-8EF1-D633-E2FC2BFABAB3}"/>
              </a:ext>
            </a:extLst>
          </p:cNvPr>
          <p:cNvPicPr>
            <a:picLocks noChangeAspect="1"/>
          </p:cNvPicPr>
          <p:nvPr/>
        </p:nvPicPr>
        <p:blipFill>
          <a:blip r:embed="rId3"/>
          <a:stretch>
            <a:fillRect/>
          </a:stretch>
        </p:blipFill>
        <p:spPr>
          <a:xfrm>
            <a:off x="4978966" y="4274488"/>
            <a:ext cx="2690460" cy="18992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312774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codificación vista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47714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La cual cuando se ejecuta da la siguiente ventana.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3" name="Picture 15" descr="Graphical user interface, website&#10;&#10;Description automatically generated">
            <a:extLst>
              <a:ext uri="{FF2B5EF4-FFF2-40B4-BE49-F238E27FC236}">
                <a16:creationId xmlns:a16="http://schemas.microsoft.com/office/drawing/2014/main" id="{EAB773A4-C718-C638-E564-D0C952B835B9}"/>
              </a:ext>
            </a:extLst>
          </p:cNvPr>
          <p:cNvPicPr>
            <a:picLocks noChangeAspect="1"/>
          </p:cNvPicPr>
          <p:nvPr/>
        </p:nvPicPr>
        <p:blipFill>
          <a:blip r:embed="rId2"/>
          <a:stretch>
            <a:fillRect/>
          </a:stretch>
        </p:blipFill>
        <p:spPr>
          <a:xfrm>
            <a:off x="4483644" y="2489163"/>
            <a:ext cx="4041140" cy="37376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511524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4.2	INTEROPERABILIDAD DE LENGUAJES – codificación controlador</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4722478"/>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Para la codificación del controlador se procede a copiar el siguiente código dentro de la clase </a:t>
            </a:r>
            <a:r>
              <a:rPr lang="es-ES" dirty="0" err="1">
                <a:latin typeface="Calibri" panose="020F0502020204030204" pitchFamily="34" charset="0"/>
                <a:ea typeface="Calibri" panose="020F0502020204030204" pitchFamily="34" charset="0"/>
                <a:cs typeface="Times New Roman" panose="02020603050405020304" pitchFamily="18" charset="0"/>
              </a:rPr>
              <a:t>CalculadoraControlador</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3" name="Picture 569467726">
            <a:extLst>
              <a:ext uri="{FF2B5EF4-FFF2-40B4-BE49-F238E27FC236}">
                <a16:creationId xmlns:a16="http://schemas.microsoft.com/office/drawing/2014/main" id="{ECC3FD2C-81A8-7793-BEA4-30863D038917}"/>
              </a:ext>
            </a:extLst>
          </p:cNvPr>
          <p:cNvPicPr>
            <a:picLocks noChangeAspect="1"/>
          </p:cNvPicPr>
          <p:nvPr/>
        </p:nvPicPr>
        <p:blipFill>
          <a:blip r:embed="rId2"/>
          <a:stretch>
            <a:fillRect/>
          </a:stretch>
        </p:blipFill>
        <p:spPr>
          <a:xfrm>
            <a:off x="4063292" y="2834240"/>
            <a:ext cx="4614545" cy="29984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2210842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4722478"/>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En esta práctica se logrará comprender las bondades de utilizar .NET Standard vs utilizar .NET Framework y .NET Core para lo cual se deben realizar los siguientes pasos de manera secuencial.</a:t>
            </a:r>
          </a:p>
          <a:p>
            <a:pPr marL="0" lvl="0" indent="0" algn="just">
              <a:lnSpc>
                <a:spcPct val="115000"/>
              </a:lnSpc>
              <a:spcAft>
                <a:spcPts val="1000"/>
              </a:spcAft>
              <a:buNone/>
            </a:pPr>
            <a:r>
              <a:rPr lang="es-ES" sz="1800" dirty="0">
                <a:effectLst/>
                <a:latin typeface="Calibri" panose="020F0502020204030204" pitchFamily="34" charset="0"/>
                <a:ea typeface="Calibri" panose="020F0502020204030204" pitchFamily="34" charset="0"/>
                <a:cs typeface="Times New Roman" panose="02020603050405020304" pitchFamily="18" charset="0"/>
              </a:rPr>
              <a:t>1.	En primer lugar, se necesita crear un proyecto en Visual Studio.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4" name="Imagen 3">
            <a:extLst>
              <a:ext uri="{FF2B5EF4-FFF2-40B4-BE49-F238E27FC236}">
                <a16:creationId xmlns:a16="http://schemas.microsoft.com/office/drawing/2014/main" id="{309E2ACA-AA8B-778B-1701-D49B8C174073}"/>
              </a:ext>
            </a:extLst>
          </p:cNvPr>
          <p:cNvPicPr>
            <a:picLocks noChangeAspect="1"/>
          </p:cNvPicPr>
          <p:nvPr/>
        </p:nvPicPr>
        <p:blipFill>
          <a:blip r:embed="rId2"/>
          <a:stretch>
            <a:fillRect/>
          </a:stretch>
        </p:blipFill>
        <p:spPr>
          <a:xfrm>
            <a:off x="4264587" y="2832118"/>
            <a:ext cx="4413250" cy="28917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826911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2.	Una vez en la ventana de creación de proyectos, se debe buscar biblioteca de clases con C# y dar clic en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3.	En la siguiente ventana se procede a configurar el nuevo proyecto asignando un nombre para la biblioteca de clases, asignar un directorio de creación y opciones de la solución.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Aplicación, Sitio web&#10;&#10;Descripción generada automáticamente">
            <a:extLst>
              <a:ext uri="{FF2B5EF4-FFF2-40B4-BE49-F238E27FC236}">
                <a16:creationId xmlns:a16="http://schemas.microsoft.com/office/drawing/2014/main" id="{B3D7E249-21EF-4314-8A3B-57084C9BD0F4}"/>
              </a:ext>
            </a:extLst>
          </p:cNvPr>
          <p:cNvPicPr>
            <a:picLocks noChangeAspect="1"/>
          </p:cNvPicPr>
          <p:nvPr/>
        </p:nvPicPr>
        <p:blipFill>
          <a:blip r:embed="rId2"/>
          <a:stretch>
            <a:fillRect/>
          </a:stretch>
        </p:blipFill>
        <p:spPr>
          <a:xfrm>
            <a:off x="4232837" y="2127213"/>
            <a:ext cx="4445000" cy="14897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52A936AC-4334-EE72-332D-4F645982B1F3}"/>
              </a:ext>
            </a:extLst>
          </p:cNvPr>
          <p:cNvPicPr>
            <a:picLocks noChangeAspect="1"/>
          </p:cNvPicPr>
          <p:nvPr/>
        </p:nvPicPr>
        <p:blipFill>
          <a:blip r:embed="rId3"/>
          <a:stretch>
            <a:fillRect/>
          </a:stretch>
        </p:blipFill>
        <p:spPr>
          <a:xfrm>
            <a:off x="4697349" y="4214693"/>
            <a:ext cx="3236834" cy="207839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940650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85000" lnSpcReduction="1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4.	En el siguiente paso, se procede a seleccionar el framework con el que se va a trabajar, para nuestra practica se procede a seleccionar .NET Standard 2.0 por cuestiones de compatibilidad.</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5.	A continuación, se despliega la pantalla principal donde se va a empezar a trabajar.</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descr="Una captura de pantalla de un celular&#10;&#10;Descripción generada automáticamente con confianza media">
            <a:extLst>
              <a:ext uri="{FF2B5EF4-FFF2-40B4-BE49-F238E27FC236}">
                <a16:creationId xmlns:a16="http://schemas.microsoft.com/office/drawing/2014/main" id="{809D07AC-C260-4439-3B05-68A16C70BCCF}"/>
              </a:ext>
            </a:extLst>
          </p:cNvPr>
          <p:cNvPicPr>
            <a:picLocks noChangeAspect="1"/>
          </p:cNvPicPr>
          <p:nvPr/>
        </p:nvPicPr>
        <p:blipFill>
          <a:blip r:embed="rId2"/>
          <a:stretch>
            <a:fillRect/>
          </a:stretch>
        </p:blipFill>
        <p:spPr>
          <a:xfrm>
            <a:off x="4259144" y="2145030"/>
            <a:ext cx="4489450" cy="12839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Imagen 9" descr="Interfaz de usuario gráfica, Aplicación&#10;&#10;Descripción generada automáticamente">
            <a:extLst>
              <a:ext uri="{FF2B5EF4-FFF2-40B4-BE49-F238E27FC236}">
                <a16:creationId xmlns:a16="http://schemas.microsoft.com/office/drawing/2014/main" id="{1971ABB9-F14F-8F68-1038-4EC7BCC12900}"/>
              </a:ext>
            </a:extLst>
          </p:cNvPr>
          <p:cNvPicPr>
            <a:picLocks noChangeAspect="1"/>
          </p:cNvPicPr>
          <p:nvPr/>
        </p:nvPicPr>
        <p:blipFill>
          <a:blip r:embed="rId3"/>
          <a:stretch>
            <a:fillRect/>
          </a:stretch>
        </p:blipFill>
        <p:spPr>
          <a:xfrm>
            <a:off x="4032177" y="4619398"/>
            <a:ext cx="4645660" cy="6889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920271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t>
            </a:r>
            <a:r>
              <a:rPr lang="en-US" dirty="0"/>
              <a:t>Plataforma </a:t>
            </a:r>
            <a:r>
              <a:rPr lang="en-US" dirty="0" err="1"/>
              <a:t>.net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413952" cy="4706151"/>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La arquitectura de .NET se caracteriza principalmente por sus implementaciones, el primero y el que la gran mayoría conoce es .NET Framework. Esta es una plataforma de desarrollo para compilar aplicaciones web con ASP.NET y con WPF Windows </a:t>
            </a:r>
            <a:r>
              <a:rPr lang="es-ES" dirty="0" err="1">
                <a:solidFill>
                  <a:schemeClr val="tx1"/>
                </a:solidFill>
              </a:rPr>
              <a:t>Forms</a:t>
            </a:r>
            <a:r>
              <a:rPr lang="es-ES" dirty="0">
                <a:solidFill>
                  <a:schemeClr val="tx1"/>
                </a:solidFill>
              </a:rPr>
              <a:t>, también se puede hacer aplicaciones en la plataforma Windows, Windows Mobile, Windows Server y Azure. Esta contiene una biblioteca de clases base como por ejemplo .NET </a:t>
            </a:r>
            <a:r>
              <a:rPr lang="es-ES" dirty="0" err="1">
                <a:solidFill>
                  <a:schemeClr val="tx1"/>
                </a:solidFill>
              </a:rPr>
              <a:t>SqlConnection</a:t>
            </a:r>
            <a:r>
              <a:rPr lang="es-ES" dirty="0">
                <a:solidFill>
                  <a:schemeClr val="tx1"/>
                </a:solidFill>
              </a:rPr>
              <a:t>, </a:t>
            </a:r>
            <a:r>
              <a:rPr lang="es-ES" dirty="0" err="1">
                <a:solidFill>
                  <a:schemeClr val="tx1"/>
                </a:solidFill>
              </a:rPr>
              <a:t>DataTable</a:t>
            </a:r>
            <a:r>
              <a:rPr lang="es-ES" dirty="0">
                <a:solidFill>
                  <a:schemeClr val="tx1"/>
                </a:solidFill>
              </a:rPr>
              <a:t>, etcétera [6]. </a:t>
            </a:r>
          </a:p>
          <a:p>
            <a:pPr marL="0" marR="0" indent="0">
              <a:lnSpc>
                <a:spcPct val="115000"/>
              </a:lnSpc>
              <a:spcBef>
                <a:spcPts val="0"/>
              </a:spcBef>
              <a:spcAft>
                <a:spcPts val="1000"/>
              </a:spcAft>
              <a:buNone/>
            </a:pPr>
            <a:r>
              <a:rPr lang="es-ES" dirty="0">
                <a:solidFill>
                  <a:schemeClr val="tx1"/>
                </a:solidFill>
              </a:rPr>
              <a:t>La segunda implementación es .NET CORE, aquí se puede desarrollar aplicaciones para la plataforma universal de Windows, por ejemplo, PC, Móviles, IoT, Xbox y Surface. .NET CORE también sirve para desarrollar aplicaciones en la nube y es compatible con Windows, Mac OS, Linux. de igual manera esta su biblioteca CORE FX. </a:t>
            </a:r>
          </a:p>
          <a:p>
            <a:pPr marL="0" marR="0" indent="0">
              <a:lnSpc>
                <a:spcPct val="115000"/>
              </a:lnSpc>
              <a:spcBef>
                <a:spcPts val="0"/>
              </a:spcBef>
              <a:spcAft>
                <a:spcPts val="1000"/>
              </a:spcAft>
              <a:buNone/>
            </a:pPr>
            <a:r>
              <a:rPr lang="es-ES" dirty="0">
                <a:solidFill>
                  <a:schemeClr val="tx1"/>
                </a:solidFill>
              </a:rPr>
              <a:t>Como última implementación esta MONO/XAMARIN, con esta herramienta se puede crear aplicaciones móviles de plataforma cruzada para Mac OS, Android, Windows móvil y todo escrito en el lenguaje C#. Esto es una ventaja ya que no se requiere aprender lenguajes para Android o iOS completamente, de igual manera se tiene su biblioteca de clases MONO. También están PCL que son bibliotecas de clases portátil, con ella se puede compartir el código entre varios proyectos específicos de la plataforma, tanto a Android, Windows o Windows </a:t>
            </a:r>
            <a:r>
              <a:rPr lang="es-ES" dirty="0" err="1">
                <a:solidFill>
                  <a:schemeClr val="tx1"/>
                </a:solidFill>
              </a:rPr>
              <a:t>Phone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spTree>
    <p:extLst>
      <p:ext uri="{BB962C8B-B14F-4D97-AF65-F5344CB8AC3E}">
        <p14:creationId xmlns:p14="http://schemas.microsoft.com/office/powerpoint/2010/main" val="618536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85000" lnSpcReduction="1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6.	Una vez ubicados en la ventana principal, se procede a importar la librería System.Data disponible para la versión seleccionada de .NET Standard y se ingresa el siguiente código.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7.	De igual manera, se procede a importar la librería System.Data.SqlClient, sin embargo, no se encuentra disponible por lo que es necesario ingresar al administrador de paquetes NuGet.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F39A290E-398F-6193-4440-8E4DE3919CC4}"/>
              </a:ext>
            </a:extLst>
          </p:cNvPr>
          <p:cNvPicPr>
            <a:picLocks noChangeAspect="1"/>
          </p:cNvPicPr>
          <p:nvPr/>
        </p:nvPicPr>
        <p:blipFill>
          <a:blip r:embed="rId2"/>
          <a:stretch>
            <a:fillRect/>
          </a:stretch>
        </p:blipFill>
        <p:spPr>
          <a:xfrm>
            <a:off x="5322889" y="2048985"/>
            <a:ext cx="2622865" cy="172291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E3903BE4-5D06-5E7A-8CD7-C20E06A997A5}"/>
              </a:ext>
            </a:extLst>
          </p:cNvPr>
          <p:cNvPicPr>
            <a:picLocks noChangeAspect="1"/>
          </p:cNvPicPr>
          <p:nvPr/>
        </p:nvPicPr>
        <p:blipFill>
          <a:blip r:embed="rId3"/>
          <a:stretch>
            <a:fillRect/>
          </a:stretch>
        </p:blipFill>
        <p:spPr>
          <a:xfrm>
            <a:off x="5322889" y="4214693"/>
            <a:ext cx="2047762" cy="205091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082382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fontScale="85000" lnSpcReduction="1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8.	Dentro de la ventana examinar del administrador de paquetes se busca System.Data.SqlClient, se ingresa a la librería y se procede a instalar aceptando todo lo solicitado.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9.	Para verificar que todo salió correctamente se procede a ingresar el siguiente código que no debe tener ningún tipo de error.</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107E86FB-50BB-1CE0-3481-63F1F63E42D9}"/>
              </a:ext>
            </a:extLst>
          </p:cNvPr>
          <p:cNvPicPr>
            <a:picLocks noChangeAspect="1"/>
          </p:cNvPicPr>
          <p:nvPr/>
        </p:nvPicPr>
        <p:blipFill>
          <a:blip r:embed="rId2"/>
          <a:stretch>
            <a:fillRect/>
          </a:stretch>
        </p:blipFill>
        <p:spPr>
          <a:xfrm>
            <a:off x="4107236" y="2065772"/>
            <a:ext cx="4417060" cy="17811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5F99BA5C-E1C3-387C-4BF4-4AE49509B8AC}"/>
              </a:ext>
            </a:extLst>
          </p:cNvPr>
          <p:cNvPicPr>
            <a:picLocks noChangeAspect="1"/>
          </p:cNvPicPr>
          <p:nvPr/>
        </p:nvPicPr>
        <p:blipFill>
          <a:blip r:embed="rId3"/>
          <a:stretch>
            <a:fillRect/>
          </a:stretch>
        </p:blipFill>
        <p:spPr>
          <a:xfrm>
            <a:off x="4635556" y="4231021"/>
            <a:ext cx="3360420" cy="199263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35174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10.	Una vez verificado se procede a borrar el código de prueba e ingresar 2 métodos, el primero es el método de la suma.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11.	El segundo método es la consulta a la base de datos.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Texto&#10;&#10;Descripción generada automáticamente con confianza media">
            <a:extLst>
              <a:ext uri="{FF2B5EF4-FFF2-40B4-BE49-F238E27FC236}">
                <a16:creationId xmlns:a16="http://schemas.microsoft.com/office/drawing/2014/main" id="{C1790CDB-6C11-C4BF-2325-D9A0746D6363}"/>
              </a:ext>
            </a:extLst>
          </p:cNvPr>
          <p:cNvPicPr>
            <a:picLocks noChangeAspect="1"/>
          </p:cNvPicPr>
          <p:nvPr/>
        </p:nvPicPr>
        <p:blipFill>
          <a:blip r:embed="rId2"/>
          <a:stretch>
            <a:fillRect/>
          </a:stretch>
        </p:blipFill>
        <p:spPr>
          <a:xfrm>
            <a:off x="4647519" y="2333905"/>
            <a:ext cx="3648075" cy="107632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040B5F91-0C59-15A5-4A87-EC1858274E71}"/>
              </a:ext>
            </a:extLst>
          </p:cNvPr>
          <p:cNvPicPr>
            <a:picLocks noChangeAspect="1"/>
          </p:cNvPicPr>
          <p:nvPr/>
        </p:nvPicPr>
        <p:blipFill>
          <a:blip r:embed="rId3"/>
          <a:stretch>
            <a:fillRect/>
          </a:stretch>
        </p:blipFill>
        <p:spPr>
          <a:xfrm>
            <a:off x="3935657" y="4651746"/>
            <a:ext cx="4742180" cy="13601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042436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12.	Luego se cambia el nombre de la clase para tener una mejor referencia y ubicación de esta.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13.	El siguiente paso es crear una aplicación de consola en .NET Framework, de la siguiente manera, donde el primer paso es dirigirse a la pestaña archivo y selecciona nuevo proyecto.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Texto&#10;&#10;Descripción generada automáticamente">
            <a:extLst>
              <a:ext uri="{FF2B5EF4-FFF2-40B4-BE49-F238E27FC236}">
                <a16:creationId xmlns:a16="http://schemas.microsoft.com/office/drawing/2014/main" id="{D2B54C38-CB16-78AC-975E-A54B7807CF26}"/>
              </a:ext>
            </a:extLst>
          </p:cNvPr>
          <p:cNvPicPr>
            <a:picLocks noChangeAspect="1"/>
          </p:cNvPicPr>
          <p:nvPr/>
        </p:nvPicPr>
        <p:blipFill>
          <a:blip r:embed="rId2"/>
          <a:stretch>
            <a:fillRect/>
          </a:stretch>
        </p:blipFill>
        <p:spPr>
          <a:xfrm>
            <a:off x="4781159" y="2202580"/>
            <a:ext cx="3364865" cy="100965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2994427B-7D51-4F45-2A1B-90C231647DD9}"/>
              </a:ext>
            </a:extLst>
          </p:cNvPr>
          <p:cNvPicPr>
            <a:picLocks noChangeAspect="1"/>
          </p:cNvPicPr>
          <p:nvPr/>
        </p:nvPicPr>
        <p:blipFill>
          <a:blip r:embed="rId3"/>
          <a:stretch>
            <a:fillRect/>
          </a:stretch>
        </p:blipFill>
        <p:spPr>
          <a:xfrm>
            <a:off x="4249347" y="4655420"/>
            <a:ext cx="4428490" cy="9182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8559670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14.	Buscar dentro del asistente aplicación de consola y seleccionar la que mencione que se realiza con .NET Framework.</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15.	A continuación, se configura el proyecto llenando los campos solicitados.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84815C8A-2904-0B13-075E-08355CA88A90}"/>
              </a:ext>
            </a:extLst>
          </p:cNvPr>
          <p:cNvPicPr>
            <a:picLocks noChangeAspect="1"/>
          </p:cNvPicPr>
          <p:nvPr/>
        </p:nvPicPr>
        <p:blipFill>
          <a:blip r:embed="rId2"/>
          <a:stretch>
            <a:fillRect/>
          </a:stretch>
        </p:blipFill>
        <p:spPr>
          <a:xfrm>
            <a:off x="5355771" y="2067121"/>
            <a:ext cx="2693908" cy="177847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Captura de pantalla de un celular&#10;&#10;Descripción generada automáticamente">
            <a:extLst>
              <a:ext uri="{FF2B5EF4-FFF2-40B4-BE49-F238E27FC236}">
                <a16:creationId xmlns:a16="http://schemas.microsoft.com/office/drawing/2014/main" id="{81292D94-C066-287C-FB49-43BF9BB5E432}"/>
              </a:ext>
            </a:extLst>
          </p:cNvPr>
          <p:cNvPicPr>
            <a:picLocks noChangeAspect="1"/>
          </p:cNvPicPr>
          <p:nvPr/>
        </p:nvPicPr>
        <p:blipFill>
          <a:blip r:embed="rId3"/>
          <a:stretch>
            <a:fillRect/>
          </a:stretch>
        </p:blipFill>
        <p:spPr>
          <a:xfrm>
            <a:off x="5288483" y="4239406"/>
            <a:ext cx="2761196" cy="20867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575249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16.	A continuación, se muestra la ventana principal del proyecto.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17.	Luego, se da clic derecho sobre la solución creada y se dirige a la opción de agregar, después se selecciona elemento existente como se muestra a continuación.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Texto, Aplicación&#10;&#10;Descripción generada automáticamente">
            <a:extLst>
              <a:ext uri="{FF2B5EF4-FFF2-40B4-BE49-F238E27FC236}">
                <a16:creationId xmlns:a16="http://schemas.microsoft.com/office/drawing/2014/main" id="{1D2777A3-A729-6710-F2BB-1334F70FC7B2}"/>
              </a:ext>
            </a:extLst>
          </p:cNvPr>
          <p:cNvPicPr>
            <a:picLocks noChangeAspect="1"/>
          </p:cNvPicPr>
          <p:nvPr/>
        </p:nvPicPr>
        <p:blipFill>
          <a:blip r:embed="rId2"/>
          <a:stretch>
            <a:fillRect/>
          </a:stretch>
        </p:blipFill>
        <p:spPr>
          <a:xfrm>
            <a:off x="4269105" y="2270715"/>
            <a:ext cx="4080510" cy="9645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8C04DFD3-B114-C6AF-A75E-267B66D46AAF}"/>
              </a:ext>
            </a:extLst>
          </p:cNvPr>
          <p:cNvPicPr>
            <a:picLocks noChangeAspect="1"/>
          </p:cNvPicPr>
          <p:nvPr/>
        </p:nvPicPr>
        <p:blipFill>
          <a:blip r:embed="rId3"/>
          <a:stretch>
            <a:fillRect/>
          </a:stretch>
        </p:blipFill>
        <p:spPr>
          <a:xfrm>
            <a:off x="4234271" y="3958862"/>
            <a:ext cx="4293870" cy="205549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031417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18.	Una vez ingresado al asistente se selecciona el proyecto creado anteriormente.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19.	El siguiente paso es referenciar el proyecto agregado de la siguiente manera.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Captura de pantalla de un celular&#10;&#10;Descripción generada automáticamente">
            <a:extLst>
              <a:ext uri="{FF2B5EF4-FFF2-40B4-BE49-F238E27FC236}">
                <a16:creationId xmlns:a16="http://schemas.microsoft.com/office/drawing/2014/main" id="{6C9D7D38-C66E-C7C6-C7DB-49A49A0FDFA2}"/>
              </a:ext>
            </a:extLst>
          </p:cNvPr>
          <p:cNvPicPr>
            <a:picLocks noChangeAspect="1"/>
          </p:cNvPicPr>
          <p:nvPr/>
        </p:nvPicPr>
        <p:blipFill>
          <a:blip r:embed="rId2"/>
          <a:stretch>
            <a:fillRect/>
          </a:stretch>
        </p:blipFill>
        <p:spPr>
          <a:xfrm>
            <a:off x="5228863" y="2043740"/>
            <a:ext cx="2702651" cy="170059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D53F4F6C-C236-62B8-E05B-8EA3CFA6E845}"/>
              </a:ext>
            </a:extLst>
          </p:cNvPr>
          <p:cNvPicPr>
            <a:picLocks noChangeAspect="1"/>
          </p:cNvPicPr>
          <p:nvPr/>
        </p:nvPicPr>
        <p:blipFill>
          <a:blip r:embed="rId3"/>
          <a:stretch>
            <a:fillRect/>
          </a:stretch>
        </p:blipFill>
        <p:spPr>
          <a:xfrm>
            <a:off x="5463265" y="4214693"/>
            <a:ext cx="2233846" cy="19431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145981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20.	Verificar que este marcado el proyecto agregado en el administrador de referencias.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21.	Cumplido el paso anterior, se dirige a la clase </a:t>
            </a:r>
            <a:r>
              <a:rPr lang="es-ES" dirty="0" err="1">
                <a:latin typeface="Calibri" panose="020F0502020204030204" pitchFamily="34" charset="0"/>
                <a:ea typeface="Calibri" panose="020F0502020204030204" pitchFamily="34" charset="0"/>
                <a:cs typeface="Times New Roman" panose="02020603050405020304" pitchFamily="18" charset="0"/>
              </a:rPr>
              <a:t>Program</a:t>
            </a:r>
            <a:r>
              <a:rPr lang="es-ES" dirty="0">
                <a:latin typeface="Calibri" panose="020F0502020204030204" pitchFamily="34" charset="0"/>
                <a:ea typeface="Calibri" panose="020F0502020204030204" pitchFamily="34" charset="0"/>
                <a:cs typeface="Times New Roman" panose="02020603050405020304" pitchFamily="18" charset="0"/>
              </a:rPr>
              <a:t> principal y se ingresa lo siguiente para llamar a las funciones de la clase agregada.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EC49C83D-6A6E-E404-9B6B-DA48803ABCC0}"/>
              </a:ext>
            </a:extLst>
          </p:cNvPr>
          <p:cNvPicPr>
            <a:picLocks noChangeAspect="1"/>
          </p:cNvPicPr>
          <p:nvPr/>
        </p:nvPicPr>
        <p:blipFill>
          <a:blip r:embed="rId2"/>
          <a:stretch>
            <a:fillRect/>
          </a:stretch>
        </p:blipFill>
        <p:spPr>
          <a:xfrm>
            <a:off x="5391560" y="1897062"/>
            <a:ext cx="2932972" cy="201618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8D773450-0F2F-5F75-4916-F90B958F41CC}"/>
              </a:ext>
            </a:extLst>
          </p:cNvPr>
          <p:cNvPicPr>
            <a:picLocks noChangeAspect="1"/>
          </p:cNvPicPr>
          <p:nvPr/>
        </p:nvPicPr>
        <p:blipFill>
          <a:blip r:embed="rId3"/>
          <a:stretch>
            <a:fillRect/>
          </a:stretch>
        </p:blipFill>
        <p:spPr>
          <a:xfrm>
            <a:off x="5391560" y="4485308"/>
            <a:ext cx="2866964" cy="16884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027908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4.3	net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22.	Finalmente asegurarse que no exista ningún tipo de error y verificar que las salidas sean llamadas correctamente.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600534" y="3429000"/>
            <a:ext cx="8317878" cy="225878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23.	De igual manera se realiza la misma practica anterior, pero tomando una aplicación .NET Core en vez de .NET Framework, donde el resultado será el mismo, donde en la aplicación realizada con .NET Core no genera problema de librería porque es compatible con la versión de .NET Standard, a diferencia de la aplicación .NET Framework que obliga a descargar la librería System.Data.SqlClient.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89059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4.4.1	sintaxis – </a:t>
            </a:r>
            <a:r>
              <a:rPr lang="es-EC" sz="2400" dirty="0" err="1"/>
              <a:t>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del proyecto realizado en C#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3" name="Picture 19" descr="Graphical user interface, website&#10;&#10;Description automatically generated">
            <a:extLst>
              <a:ext uri="{FF2B5EF4-FFF2-40B4-BE49-F238E27FC236}">
                <a16:creationId xmlns:a16="http://schemas.microsoft.com/office/drawing/2014/main" id="{197F0A10-0BF5-20D3-38AB-B730D1187093}"/>
              </a:ext>
            </a:extLst>
          </p:cNvPr>
          <p:cNvPicPr>
            <a:picLocks noChangeAspect="1"/>
          </p:cNvPicPr>
          <p:nvPr/>
        </p:nvPicPr>
        <p:blipFill>
          <a:blip r:embed="rId2"/>
          <a:stretch>
            <a:fillRect/>
          </a:stretch>
        </p:blipFill>
        <p:spPr>
          <a:xfrm>
            <a:off x="695582" y="3803830"/>
            <a:ext cx="7909485" cy="204179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7438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3.3	</a:t>
            </a:r>
            <a:r>
              <a:rPr lang="es-EC" dirty="0" err="1"/>
              <a:t>pcl</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PLATAFORMA .NET</a:t>
            </a:r>
          </a:p>
          <a:p>
            <a:pPr lvl="1">
              <a:lnSpc>
                <a:spcPct val="90000"/>
              </a:lnSpc>
            </a:pPr>
            <a:r>
              <a:rPr lang="es-ES" sz="1100" dirty="0">
                <a:solidFill>
                  <a:schemeClr val="bg1"/>
                </a:solidFill>
              </a:rPr>
              <a:t>3.2	ARQUITECTURA .NET</a:t>
            </a:r>
          </a:p>
          <a:p>
            <a:pPr lvl="1">
              <a:lnSpc>
                <a:spcPct val="90000"/>
              </a:lnSpc>
            </a:pPr>
            <a:r>
              <a:rPr lang="es-ES" sz="1100" dirty="0">
                <a:solidFill>
                  <a:schemeClr val="bg1"/>
                </a:solidFill>
              </a:rPr>
              <a:t>3.3	PCL</a:t>
            </a:r>
          </a:p>
          <a:p>
            <a:pPr lvl="1">
              <a:lnSpc>
                <a:spcPct val="90000"/>
              </a:lnSpc>
            </a:pPr>
            <a:r>
              <a:rPr lang="es-ES" sz="1100" dirty="0">
                <a:solidFill>
                  <a:schemeClr val="bg1"/>
                </a:solidFill>
              </a:rPr>
              <a:t>3.4	ENTORNO DE TIEMPO DE EJECUCION</a:t>
            </a:r>
          </a:p>
          <a:p>
            <a:pPr lvl="1">
              <a:lnSpc>
                <a:spcPct val="90000"/>
              </a:lnSpc>
            </a:pPr>
            <a:r>
              <a:rPr lang="es-ES" sz="1100" dirty="0">
                <a:solidFill>
                  <a:schemeClr val="bg1"/>
                </a:solidFill>
              </a:rPr>
              <a:t>3.5	INFRAESTRUCTURA COMUN</a:t>
            </a:r>
            <a:endParaRPr lang="en-US" sz="1100" dirty="0">
              <a:solidFill>
                <a:schemeClr val="bg1"/>
              </a:solidFill>
            </a:endParaRPr>
          </a:p>
          <a:p>
            <a:pPr lvl="1">
              <a:lnSpc>
                <a:spcPct val="90000"/>
              </a:lnSpc>
            </a:pPr>
            <a:r>
              <a:rPr lang="en-US" sz="1100" dirty="0">
                <a:solidFill>
                  <a:schemeClr val="bg1"/>
                </a:solidFill>
              </a:rPr>
              <a:t>3.6	HERRAMIENTAS</a:t>
            </a:r>
          </a:p>
          <a:p>
            <a:pPr lvl="2">
              <a:lnSpc>
                <a:spcPct val="90000"/>
              </a:lnSpc>
            </a:pPr>
            <a:r>
              <a:rPr lang="en-US" sz="1100" dirty="0">
                <a:solidFill>
                  <a:schemeClr val="bg1"/>
                </a:solidFill>
              </a:rPr>
              <a:t>3.6.1	LENGUAJES DE PROGRAMACION</a:t>
            </a:r>
          </a:p>
          <a:p>
            <a:pPr lvl="2">
              <a:lnSpc>
                <a:spcPct val="90000"/>
              </a:lnSpc>
            </a:pPr>
            <a:r>
              <a:rPr lang="en-US" sz="1100" dirty="0">
                <a:solidFill>
                  <a:schemeClr val="bg1"/>
                </a:solidFill>
              </a:rPr>
              <a:t>3.6.2	DOCUMENTACION</a:t>
            </a:r>
          </a:p>
          <a:p>
            <a:pPr lvl="1">
              <a:lnSpc>
                <a:spcPct val="90000"/>
              </a:lnSpc>
            </a:pPr>
            <a:r>
              <a:rPr lang="en-US" sz="1100" dirty="0">
                <a:solidFill>
                  <a:schemeClr val="bg1"/>
                </a:solidFill>
              </a:rPr>
              <a:t>3.7	INTEROPERABILIDAD DE LENGUAJES</a:t>
            </a:r>
          </a:p>
          <a:p>
            <a:pPr lvl="1">
              <a:lnSpc>
                <a:spcPct val="90000"/>
              </a:lnSpc>
            </a:pPr>
            <a:r>
              <a:rPr lang="en-US" sz="1100" dirty="0">
                <a:solidFill>
                  <a:schemeClr val="bg1"/>
                </a:solidFill>
              </a:rPr>
              <a:t>3.8	.NET STANDARD</a:t>
            </a:r>
          </a:p>
          <a:p>
            <a:pPr lvl="1">
              <a:lnSpc>
                <a:spcPct val="90000"/>
              </a:lnSpc>
            </a:pPr>
            <a:r>
              <a:rPr lang="en-US" sz="1100" dirty="0">
                <a:solidFill>
                  <a:schemeClr val="bg1"/>
                </a:solidFill>
              </a:rPr>
              <a:t>3.9	</a:t>
            </a:r>
            <a:r>
              <a:rPr lang="es-ES" sz="1100" dirty="0">
                <a:solidFill>
                  <a:schemeClr val="bg1"/>
                </a:solidFill>
              </a:rPr>
              <a:t>¿CUÁNDO USAR .NET STANDARD?</a:t>
            </a:r>
          </a:p>
          <a:p>
            <a:pPr lvl="1">
              <a:lnSpc>
                <a:spcPct val="90000"/>
              </a:lnSpc>
            </a:pPr>
            <a:r>
              <a:rPr lang="es-ES" sz="1100" dirty="0">
                <a:solidFill>
                  <a:schemeClr val="bg1"/>
                </a:solidFill>
              </a:rPr>
              <a:t>3.10	SYSTEM.DATA</a:t>
            </a:r>
          </a:p>
          <a:p>
            <a:pPr lvl="1">
              <a:lnSpc>
                <a:spcPct val="90000"/>
              </a:lnSpc>
            </a:pPr>
            <a:r>
              <a:rPr lang="es-ES" sz="1100" dirty="0">
                <a:solidFill>
                  <a:schemeClr val="bg1"/>
                </a:solidFill>
              </a:rPr>
              <a:t>3.11	VERSIONES DE .NET STANDARD</a:t>
            </a:r>
          </a:p>
          <a:p>
            <a:pPr lvl="1">
              <a:lnSpc>
                <a:spcPct val="90000"/>
              </a:lnSpc>
            </a:pPr>
            <a:r>
              <a:rPr lang="es-ES" sz="1100" dirty="0">
                <a:solidFill>
                  <a:schemeClr val="bg1"/>
                </a:solidFill>
              </a:rPr>
              <a:t>3.12	SYSTEM.DATA.SQLCLIENT</a:t>
            </a:r>
          </a:p>
          <a:p>
            <a:pPr lvl="1">
              <a:lnSpc>
                <a:spcPct val="90000"/>
              </a:lnSpc>
            </a:pPr>
            <a:r>
              <a:rPr lang="es-ES" sz="1100" dirty="0">
                <a:solidFill>
                  <a:schemeClr val="bg1"/>
                </a:solidFill>
              </a:rPr>
              <a:t>3.13	ADMINISTRADOR DE PAQUETES NUGET</a:t>
            </a:r>
          </a:p>
          <a:p>
            <a:pPr lvl="1">
              <a:lnSpc>
                <a:spcPct val="90000"/>
              </a:lnSpc>
            </a:pPr>
            <a:r>
              <a:rPr lang="es-ES" sz="1100" dirty="0">
                <a:solidFill>
                  <a:schemeClr val="bg1"/>
                </a:solidFill>
              </a:rPr>
              <a:t>3.14	.NET MAUI</a:t>
            </a:r>
          </a:p>
          <a:p>
            <a:pPr lvl="1">
              <a:lnSpc>
                <a:spcPct val="90000"/>
              </a:lnSpc>
            </a:pPr>
            <a:r>
              <a:rPr lang="es-ES" sz="1100" dirty="0">
                <a:solidFill>
                  <a:schemeClr val="bg1"/>
                </a:solidFill>
              </a:rPr>
              <a:t>3.15	.NET VS .NET CORE VS .NET FRAMEWORK. NET STANDARD</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413952" cy="2175222"/>
          </a:xfrm>
        </p:spPr>
        <p:txBody>
          <a:bodyPr>
            <a:normAutofit/>
          </a:bodyPr>
          <a:lstStyle/>
          <a:p>
            <a:pPr marL="0" marR="0" indent="0">
              <a:lnSpc>
                <a:spcPct val="115000"/>
              </a:lnSpc>
              <a:spcBef>
                <a:spcPts val="0"/>
              </a:spcBef>
              <a:spcAft>
                <a:spcPts val="1000"/>
              </a:spcAft>
              <a:buNone/>
            </a:pPr>
            <a:r>
              <a:rPr lang="es-ES" dirty="0">
                <a:solidFill>
                  <a:schemeClr val="tx1"/>
                </a:solidFill>
              </a:rPr>
              <a:t>Se puede leer una pequeña descripción y con qué plataformas será compatible. En estos proyectos se pueden crear clases, métodos y poder usarla en cualquier plataforma que se haya seleccionado, esto ahorraría mucho tiempo ya que no se tendría que hacer código para cada plataforma, pero la PCL presentan muchas desventajas. Si la clase usa una clase que es netamente de .NET Framework, esta no podrá ser usada en .NET CORE. Para esto se tendría que reemplazar con uno equivalente en .NET CORE [3].</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pic>
        <p:nvPicPr>
          <p:cNvPr id="3" name="Picture 122">
            <a:extLst>
              <a:ext uri="{FF2B5EF4-FFF2-40B4-BE49-F238E27FC236}">
                <a16:creationId xmlns:a16="http://schemas.microsoft.com/office/drawing/2014/main" id="{8F49247C-E92D-1AF0-4D56-D1E81AB67AF0}"/>
              </a:ext>
            </a:extLst>
          </p:cNvPr>
          <p:cNvPicPr>
            <a:picLocks noChangeAspect="1"/>
          </p:cNvPicPr>
          <p:nvPr/>
        </p:nvPicPr>
        <p:blipFill>
          <a:blip r:embed="rId2"/>
          <a:stretch>
            <a:fillRect/>
          </a:stretch>
        </p:blipFill>
        <p:spPr>
          <a:xfrm>
            <a:off x="2775219" y="5048567"/>
            <a:ext cx="4025900" cy="4184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74285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 1	sintaxis – java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del proyecto realizado en JAVA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4" name="Picture 21" descr="Graphical user interface, text&#10;&#10;Description automatically generated">
            <a:extLst>
              <a:ext uri="{FF2B5EF4-FFF2-40B4-BE49-F238E27FC236}">
                <a16:creationId xmlns:a16="http://schemas.microsoft.com/office/drawing/2014/main" id="{789A989B-F2C2-1B55-A30F-F394F4E8CC51}"/>
              </a:ext>
            </a:extLst>
          </p:cNvPr>
          <p:cNvPicPr>
            <a:picLocks noChangeAspect="1"/>
          </p:cNvPicPr>
          <p:nvPr/>
        </p:nvPicPr>
        <p:blipFill>
          <a:blip r:embed="rId2"/>
          <a:stretch>
            <a:fillRect/>
          </a:stretch>
        </p:blipFill>
        <p:spPr>
          <a:xfrm>
            <a:off x="581192" y="3231628"/>
            <a:ext cx="8100179" cy="238419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542343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4.4.1	sintaxis – </a:t>
            </a:r>
            <a:r>
              <a:rPr lang="es-EC" sz="2400" dirty="0" err="1"/>
              <a:t>html</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del proyecto realizado en HTML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3" name="Picture 94" descr="Graphical user interface, text, application&#10;&#10;Description automatically generated">
            <a:extLst>
              <a:ext uri="{FF2B5EF4-FFF2-40B4-BE49-F238E27FC236}">
                <a16:creationId xmlns:a16="http://schemas.microsoft.com/office/drawing/2014/main" id="{119D55F4-D572-26D3-9710-55CCA3B99C91}"/>
              </a:ext>
            </a:extLst>
          </p:cNvPr>
          <p:cNvPicPr>
            <a:picLocks noChangeAspect="1"/>
          </p:cNvPicPr>
          <p:nvPr/>
        </p:nvPicPr>
        <p:blipFill rotWithShape="1">
          <a:blip r:embed="rId2"/>
          <a:srcRect b="46641"/>
          <a:stretch/>
        </p:blipFill>
        <p:spPr bwMode="auto">
          <a:xfrm>
            <a:off x="445521" y="3458280"/>
            <a:ext cx="8273936" cy="196650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516283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 1	sintaxis – </a:t>
            </a:r>
            <a:r>
              <a:rPr lang="es-EC" sz="2400" dirty="0" err="1"/>
              <a:t>c++</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del proyecto realizado en C++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3" name="Picture 108">
            <a:extLst>
              <a:ext uri="{FF2B5EF4-FFF2-40B4-BE49-F238E27FC236}">
                <a16:creationId xmlns:a16="http://schemas.microsoft.com/office/drawing/2014/main" id="{08BD4C19-0EAA-DEB8-4201-BC49B6456BA1}"/>
              </a:ext>
            </a:extLst>
          </p:cNvPr>
          <p:cNvPicPr>
            <a:picLocks noChangeAspect="1"/>
          </p:cNvPicPr>
          <p:nvPr/>
        </p:nvPicPr>
        <p:blipFill>
          <a:blip r:embed="rId2"/>
          <a:stretch>
            <a:fillRect/>
          </a:stretch>
        </p:blipFill>
        <p:spPr>
          <a:xfrm>
            <a:off x="273289" y="3850549"/>
            <a:ext cx="8645123" cy="121183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83290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 1	sintaxis – </a:t>
            </a:r>
            <a:r>
              <a:rPr lang="es-EC" sz="2400" dirty="0" err="1"/>
              <a:t>vb</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del proyecto realizado en Visual Basic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3" name="Picture 114" descr="Graphical user interface, website&#10;&#10;Description automatically generated">
            <a:extLst>
              <a:ext uri="{FF2B5EF4-FFF2-40B4-BE49-F238E27FC236}">
                <a16:creationId xmlns:a16="http://schemas.microsoft.com/office/drawing/2014/main" id="{8B9E9071-7A3A-CEA3-141D-E05A9CDC333D}"/>
              </a:ext>
            </a:extLst>
          </p:cNvPr>
          <p:cNvPicPr>
            <a:picLocks noChangeAspect="1"/>
          </p:cNvPicPr>
          <p:nvPr/>
        </p:nvPicPr>
        <p:blipFill>
          <a:blip r:embed="rId2"/>
          <a:stretch>
            <a:fillRect/>
          </a:stretch>
        </p:blipFill>
        <p:spPr>
          <a:xfrm>
            <a:off x="327740" y="3673930"/>
            <a:ext cx="8645170" cy="181873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447117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4.4.1	sintaxis – f#</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211835"/>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del proyecto realizado en F# es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9" name="Picture 119" descr="Interfaz de usuario gráfica, Sitio web&#10;&#10;Descripción generada automáticamente">
            <a:extLst>
              <a:ext uri="{FF2B5EF4-FFF2-40B4-BE49-F238E27FC236}">
                <a16:creationId xmlns:a16="http://schemas.microsoft.com/office/drawing/2014/main" id="{E3F5C60C-A6B4-DA9E-C8D2-E3E49B0653B5}"/>
              </a:ext>
            </a:extLst>
          </p:cNvPr>
          <p:cNvPicPr>
            <a:picLocks noChangeAspect="1"/>
          </p:cNvPicPr>
          <p:nvPr/>
        </p:nvPicPr>
        <p:blipFill>
          <a:blip r:embed="rId2"/>
          <a:stretch>
            <a:fillRect/>
          </a:stretch>
        </p:blipFill>
        <p:spPr>
          <a:xfrm>
            <a:off x="361794" y="3627143"/>
            <a:ext cx="8577062" cy="169740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2627564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4.4.2	interoperabilidad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493441" cy="4689821"/>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1.	Una vez completado la parte de la codificación, se procede a ejecutar y se muestra la ventana principal donde se puede ingresar los valores y visualizar los resultados.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3" name="Picture 20" descr="Graphical user interface, website&#10;&#10;Description automatically generated">
            <a:extLst>
              <a:ext uri="{FF2B5EF4-FFF2-40B4-BE49-F238E27FC236}">
                <a16:creationId xmlns:a16="http://schemas.microsoft.com/office/drawing/2014/main" id="{43F9CFC5-23EF-4D67-3328-EF41FF8BE1A4}"/>
              </a:ext>
            </a:extLst>
          </p:cNvPr>
          <p:cNvPicPr>
            <a:picLocks noChangeAspect="1"/>
          </p:cNvPicPr>
          <p:nvPr/>
        </p:nvPicPr>
        <p:blipFill>
          <a:blip r:embed="rId2"/>
          <a:stretch>
            <a:fillRect/>
          </a:stretch>
        </p:blipFill>
        <p:spPr>
          <a:xfrm>
            <a:off x="4432934" y="2382254"/>
            <a:ext cx="4363393" cy="406933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5152361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4.4.2	interoperabilidad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493441" cy="4689821"/>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2.	Dentro de la ventana principal se ingresan valores y se presiona el botón calcular para realizar las operaciones.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4" name="Picture 4" descr="Graphical user interface, website&#10;&#10;Description automatically generated">
            <a:extLst>
              <a:ext uri="{FF2B5EF4-FFF2-40B4-BE49-F238E27FC236}">
                <a16:creationId xmlns:a16="http://schemas.microsoft.com/office/drawing/2014/main" id="{5956D16D-BEC9-BCC6-E8DB-512E2645CE96}"/>
              </a:ext>
            </a:extLst>
          </p:cNvPr>
          <p:cNvPicPr>
            <a:picLocks noChangeAspect="1"/>
          </p:cNvPicPr>
          <p:nvPr/>
        </p:nvPicPr>
        <p:blipFill>
          <a:blip r:embed="rId2"/>
          <a:stretch>
            <a:fillRect/>
          </a:stretch>
        </p:blipFill>
        <p:spPr>
          <a:xfrm>
            <a:off x="4068399" y="2178295"/>
            <a:ext cx="4521565" cy="419943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282881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4.4.2	interoperabilidad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493441" cy="4689821"/>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3.	En caso de que el valor 2 sea igual a 0 el resultado será el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3" name="Picture 10" descr="Graphical user interface, website&#10;&#10;Description automatically generated">
            <a:extLst>
              <a:ext uri="{FF2B5EF4-FFF2-40B4-BE49-F238E27FC236}">
                <a16:creationId xmlns:a16="http://schemas.microsoft.com/office/drawing/2014/main" id="{6D345D7E-F6A8-E65B-1236-3F173371B514}"/>
              </a:ext>
            </a:extLst>
          </p:cNvPr>
          <p:cNvPicPr>
            <a:picLocks noChangeAspect="1"/>
          </p:cNvPicPr>
          <p:nvPr/>
        </p:nvPicPr>
        <p:blipFill>
          <a:blip r:embed="rId2"/>
          <a:stretch>
            <a:fillRect/>
          </a:stretch>
        </p:blipFill>
        <p:spPr>
          <a:xfrm>
            <a:off x="3757295" y="2101551"/>
            <a:ext cx="4677410" cy="435292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781924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Autofit/>
          </a:bodyPr>
          <a:lstStyle/>
          <a:p>
            <a:r>
              <a:rPr lang="es-ES" sz="2400" dirty="0"/>
              <a:t>4	Parte pr</a:t>
            </a:r>
            <a:r>
              <a:rPr lang="es-EC" sz="2400" dirty="0"/>
              <a:t>áctica</a:t>
            </a:r>
            <a:br>
              <a:rPr lang="es-EC" sz="2400" dirty="0"/>
            </a:br>
            <a:r>
              <a:rPr lang="es-EC" sz="2400" dirty="0"/>
              <a:t>4.4	ejecución</a:t>
            </a:r>
            <a:br>
              <a:rPr lang="es-EC" sz="2400" dirty="0"/>
            </a:br>
            <a:r>
              <a:rPr lang="es-EC" sz="2400" dirty="0"/>
              <a:t>4.4.3	</a:t>
            </a:r>
            <a:r>
              <a:rPr lang="es-EC" sz="2400" dirty="0" err="1"/>
              <a:t>.net</a:t>
            </a:r>
            <a:r>
              <a:rPr lang="es-EC" sz="2400" dirty="0"/>
              <a:t> standard</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7"/>
            <a:ext cx="8366864" cy="14567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El resultado de la ejecución es la suma que se mandó como primer método junto a la lista de cosas que se mandaron a traer de la base de datos, para esta práctica se utiliza una base de datos de empleados de la cual se traen los datos de ID y Apellido.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4" name="Imagen 3">
            <a:extLst>
              <a:ext uri="{FF2B5EF4-FFF2-40B4-BE49-F238E27FC236}">
                <a16:creationId xmlns:a16="http://schemas.microsoft.com/office/drawing/2014/main" id="{A724776B-50DA-51C6-9F1B-F33F7BFC69C3}"/>
              </a:ext>
            </a:extLst>
          </p:cNvPr>
          <p:cNvPicPr>
            <a:picLocks noChangeAspect="1"/>
          </p:cNvPicPr>
          <p:nvPr/>
        </p:nvPicPr>
        <p:blipFill>
          <a:blip r:embed="rId2"/>
          <a:stretch>
            <a:fillRect/>
          </a:stretch>
        </p:blipFill>
        <p:spPr>
          <a:xfrm>
            <a:off x="841555" y="3703211"/>
            <a:ext cx="7846140" cy="219324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718943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894114"/>
            <a:ext cx="8176728" cy="4867941"/>
          </a:xfrm>
        </p:spPr>
        <p:txBody>
          <a:bodyPr>
            <a:normAutofit/>
          </a:bodyPr>
          <a:lstStyle/>
          <a:p>
            <a:r>
              <a:rPr lang="es-ES" dirty="0">
                <a:solidFill>
                  <a:schemeClr val="tx1"/>
                </a:solidFill>
              </a:rPr>
              <a:t>Las bibliotecas de clases específicas de la plataforma (BCL) tienen acceso a todas las API de una plataforma determinada (por ejemplo, .NET Framework, Xamarin iOS), pero solo las pueden usar las aplicaciones y bibliotecas destinadas a esa plataforma.</a:t>
            </a:r>
          </a:p>
          <a:p>
            <a:r>
              <a:rPr lang="es-ES" dirty="0">
                <a:solidFill>
                  <a:schemeClr val="tx1"/>
                </a:solidFill>
              </a:rPr>
              <a:t>Las bibliotecas de clases portables (PCL) tienen acceso a un subconjunto de API y las pueden usar las aplicaciones y bibliotecas que tienen como destino varias plataformas.</a:t>
            </a:r>
          </a:p>
          <a:p>
            <a:r>
              <a:rPr lang="es-ES" dirty="0">
                <a:solidFill>
                  <a:schemeClr val="tx1"/>
                </a:solidFill>
              </a:rPr>
              <a:t>Las bibliotecas de clases de .NET Standard son una fusión del concepto de biblioteca específica de la plataforma y portable en un único modelo que ofrece lo mejor de ambas. </a:t>
            </a:r>
          </a:p>
          <a:p>
            <a:r>
              <a:rPr lang="es-ES" dirty="0">
                <a:solidFill>
                  <a:schemeClr val="tx1"/>
                </a:solidFill>
              </a:rPr>
              <a:t>.NET es una plataforma de desarrollo de aplicaciones amplia y completa que permite a los desarrolladores crear aplicaciones para diferentes sistemas operativos y dispositivos.</a:t>
            </a:r>
          </a:p>
          <a:p>
            <a:r>
              <a:rPr lang="es-ES" dirty="0">
                <a:solidFill>
                  <a:schemeClr val="tx1"/>
                </a:solidFill>
              </a:rPr>
              <a:t>.NET Core es una versión de código abierto y multiplataforma de .NET que ofrece un rendimiento mejorado y una mayor flexibilidad.</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4	PARTE PRÁCTICA</a:t>
            </a:r>
          </a:p>
          <a:p>
            <a:pPr lvl="1">
              <a:lnSpc>
                <a:spcPct val="90000"/>
              </a:lnSpc>
            </a:pPr>
            <a:r>
              <a:rPr lang="es-ES" sz="1100" dirty="0">
                <a:solidFill>
                  <a:schemeClr val="bg1"/>
                </a:solidFill>
              </a:rPr>
              <a:t>4.1	PRACTICA PARA COMPARAR LA SINTAXIS DE LENGUAJES DE PROGRAMACION</a:t>
            </a:r>
          </a:p>
          <a:p>
            <a:pPr lvl="2">
              <a:lnSpc>
                <a:spcPct val="90000"/>
              </a:lnSpc>
            </a:pPr>
            <a:r>
              <a:rPr lang="es-ES" sz="1100" dirty="0">
                <a:solidFill>
                  <a:schemeClr val="bg1"/>
                </a:solidFill>
              </a:rPr>
              <a:t>4.1.1	C#</a:t>
            </a:r>
          </a:p>
          <a:p>
            <a:pPr lvl="2">
              <a:lnSpc>
                <a:spcPct val="90000"/>
              </a:lnSpc>
            </a:pPr>
            <a:r>
              <a:rPr lang="es-ES" sz="1100" dirty="0">
                <a:solidFill>
                  <a:schemeClr val="bg1"/>
                </a:solidFill>
              </a:rPr>
              <a:t>4.1.2	JAVA</a:t>
            </a:r>
          </a:p>
          <a:p>
            <a:pPr lvl="2">
              <a:lnSpc>
                <a:spcPct val="90000"/>
              </a:lnSpc>
            </a:pPr>
            <a:r>
              <a:rPr lang="es-ES" sz="1100" dirty="0">
                <a:solidFill>
                  <a:schemeClr val="bg1"/>
                </a:solidFill>
              </a:rPr>
              <a:t>4.1.3	HTML</a:t>
            </a:r>
          </a:p>
          <a:p>
            <a:pPr lvl="2">
              <a:lnSpc>
                <a:spcPct val="90000"/>
              </a:lnSpc>
            </a:pPr>
            <a:r>
              <a:rPr lang="es-ES" sz="1100" dirty="0">
                <a:solidFill>
                  <a:schemeClr val="bg1"/>
                </a:solidFill>
              </a:rPr>
              <a:t>4.1.4	C++</a:t>
            </a:r>
          </a:p>
          <a:p>
            <a:pPr lvl="2">
              <a:lnSpc>
                <a:spcPct val="90000"/>
              </a:lnSpc>
            </a:pPr>
            <a:r>
              <a:rPr lang="es-ES" sz="1100" dirty="0">
                <a:solidFill>
                  <a:schemeClr val="bg1"/>
                </a:solidFill>
              </a:rPr>
              <a:t>4.1.5	VISUAL BASIC</a:t>
            </a:r>
          </a:p>
          <a:p>
            <a:pPr lvl="2">
              <a:lnSpc>
                <a:spcPct val="90000"/>
              </a:lnSpc>
            </a:pPr>
            <a:r>
              <a:rPr lang="es-ES" sz="1100" dirty="0">
                <a:solidFill>
                  <a:schemeClr val="bg1"/>
                </a:solidFill>
              </a:rPr>
              <a:t>4.1.6	F#</a:t>
            </a:r>
          </a:p>
          <a:p>
            <a:pPr lvl="1">
              <a:lnSpc>
                <a:spcPct val="90000"/>
              </a:lnSpc>
            </a:pPr>
            <a:r>
              <a:rPr lang="es-ES" sz="1100" dirty="0">
                <a:solidFill>
                  <a:schemeClr val="bg1"/>
                </a:solidFill>
              </a:rPr>
              <a:t>4.2	</a:t>
            </a:r>
            <a:r>
              <a:rPr lang="en-US" sz="1100" dirty="0">
                <a:solidFill>
                  <a:schemeClr val="bg1"/>
                </a:solidFill>
              </a:rPr>
              <a:t>INTEROPERABILIDAD DE LENGUAJES</a:t>
            </a:r>
            <a:endParaRPr lang="es-ES" sz="1100" dirty="0">
              <a:solidFill>
                <a:schemeClr val="bg1"/>
              </a:solidFill>
            </a:endParaRPr>
          </a:p>
          <a:p>
            <a:pPr lvl="1">
              <a:lnSpc>
                <a:spcPct val="90000"/>
              </a:lnSpc>
            </a:pPr>
            <a:r>
              <a:rPr lang="es-ES" sz="1100" dirty="0">
                <a:solidFill>
                  <a:schemeClr val="bg1"/>
                </a:solidFill>
              </a:rPr>
              <a:t>4.3	.NET STANDARD</a:t>
            </a:r>
          </a:p>
          <a:p>
            <a:pPr lvl="1">
              <a:lnSpc>
                <a:spcPct val="90000"/>
              </a:lnSpc>
            </a:pPr>
            <a:r>
              <a:rPr lang="es-ES" sz="1100" dirty="0">
                <a:solidFill>
                  <a:schemeClr val="bg1"/>
                </a:solidFill>
              </a:rPr>
              <a:t>4.4	EJECUCION DEL PROYECTO</a:t>
            </a:r>
          </a:p>
          <a:p>
            <a:pPr lvl="1">
              <a:lnSpc>
                <a:spcPct val="90000"/>
              </a:lnSpc>
            </a:pPr>
            <a:r>
              <a:rPr lang="es-ES" sz="1100" dirty="0">
                <a:solidFill>
                  <a:schemeClr val="bg1"/>
                </a:solidFill>
              </a:rPr>
              <a:t>4.4.1	SINTAXIS</a:t>
            </a:r>
          </a:p>
          <a:p>
            <a:pPr lvl="1">
              <a:lnSpc>
                <a:spcPct val="90000"/>
              </a:lnSpc>
            </a:pPr>
            <a:r>
              <a:rPr lang="es-ES" sz="1100" dirty="0">
                <a:solidFill>
                  <a:schemeClr val="bg1"/>
                </a:solidFill>
              </a:rPr>
              <a:t>4.4.2	INTEROPERABILIDAD</a:t>
            </a:r>
          </a:p>
          <a:p>
            <a:pPr lvl="1">
              <a:lnSpc>
                <a:spcPct val="90000"/>
              </a:lnSpc>
            </a:pPr>
            <a:r>
              <a:rPr lang="es-ES" sz="1100" dirty="0">
                <a:solidFill>
                  <a:schemeClr val="bg1"/>
                </a:solidFill>
              </a:rPr>
              <a:t>4.4.3	.NET STANDARD</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99</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TotalTime>
  <Words>16518</Words>
  <Application>Microsoft Office PowerPoint</Application>
  <PresentationFormat>Panorámica</PresentationFormat>
  <Paragraphs>2193</Paragraphs>
  <Slides>103</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103</vt:i4>
      </vt:variant>
    </vt:vector>
  </HeadingPairs>
  <TitlesOfParts>
    <vt:vector size="107" baseType="lpstr">
      <vt:lpstr>Calibri</vt:lpstr>
      <vt:lpstr>Gill Sans MT</vt:lpstr>
      <vt:lpstr>Wingdings 2</vt:lpstr>
      <vt:lpstr>Dividendo</vt:lpstr>
      <vt:lpstr>PLATAFORMA .NET</vt:lpstr>
      <vt:lpstr>Presentación de PowerPoint</vt:lpstr>
      <vt:lpstr>Presentación de PowerPoint</vt:lpstr>
      <vt:lpstr>1 Introducción</vt:lpstr>
      <vt:lpstr>2 OBJETIVOS</vt:lpstr>
      <vt:lpstr>3 MARCO TEÓRICO 3.1 Plataforma .net</vt:lpstr>
      <vt:lpstr>3 MARCO TEÓRICO 3.1 Plataforma .net</vt:lpstr>
      <vt:lpstr>3 MARCO TEÓRICO 3.2 Plataforma .net</vt:lpstr>
      <vt:lpstr>3 MARCO TEÓRICO 3.3 pcl</vt:lpstr>
      <vt:lpstr>3 MARCO TEÓRICO 3.4 entorno de tiempo de ejecución</vt:lpstr>
      <vt:lpstr>3 MARCO TEÓRICO 3.5 infraestructura común</vt:lpstr>
      <vt:lpstr>3 MARCO TEÓRICO 3.6 herramientas</vt:lpstr>
      <vt:lpstr>3 MARCO TEÓRICO 3.6.1 lenguajes de programación</vt:lpstr>
      <vt:lpstr>3 MARCO TEÓRICO 3.6.1 lenguajes de programación</vt:lpstr>
      <vt:lpstr>3 MARCO TEÓRICO 3.6.1 lenguajes de programación</vt:lpstr>
      <vt:lpstr>3 MARCO TEÓRICO 3.6.1 lenguajes de programación</vt:lpstr>
      <vt:lpstr>3 MARCO TEÓRICO 3.6.1 lenguajes de programación</vt:lpstr>
      <vt:lpstr>3 MARCO TEÓRICO 3.6.2 documentación</vt:lpstr>
      <vt:lpstr>3 MARCO TEÓRICO 3.7 interoperabilidad entre lenguajes</vt:lpstr>
      <vt:lpstr>3 MARCO TEÓRICO 3.8 .net standard</vt:lpstr>
      <vt:lpstr>3 MARCO TEÓRICO 3.9 ¿CUÁNDO USAR .NET STANDARD?</vt:lpstr>
      <vt:lpstr>3 MARCO TEÓRICO 3.10 system.data</vt:lpstr>
      <vt:lpstr>3 MARCO TEÓRICO 3.11 versiones de .net standard</vt:lpstr>
      <vt:lpstr>3 MARCO TEÓRICO 3.11 versiones de .net standard</vt:lpstr>
      <vt:lpstr>3 MARCO TEÓRICO 3.11 versiones de .net standard</vt:lpstr>
      <vt:lpstr>3 MARCO TEÓRICO 3.12 system.data.sqlclient</vt:lpstr>
      <vt:lpstr>3 MARCO TEÓRICO 3.13 administrador de paquetes nuget</vt:lpstr>
      <vt:lpstr>3 MARCO TEÓRICO 3.14 .net maui</vt:lpstr>
      <vt:lpstr>3 MARCO TEÓRICO 3.15 .NET VS .NET CORE VS .NET FRAMEWORK VS .NET STANDARD</vt:lpstr>
      <vt:lpstr>4 Parte práctica</vt:lpstr>
      <vt:lpstr>4 Parte práctica 4.1 COMPARAR SINTAXIS DE LENGUAJES 4.1.1 C#</vt:lpstr>
      <vt:lpstr>4 Parte práctica 4.1 COMPARAR SINTAXIS DE LENGUAJES 4.1.1 C#</vt:lpstr>
      <vt:lpstr>4 Parte práctica 4.1 COMPARAR SINTAXIS DE LENGUAJES 4.1.1 C#</vt:lpstr>
      <vt:lpstr>4 Parte práctica 4.1 COMPARAR SINTAXIS DE LENGUAJES 4.1.1 C#</vt:lpstr>
      <vt:lpstr>4 Parte práctica 4.1 COMPARAR SINTAXIS DE LENGUAJES 4.1.2 JAVA</vt:lpstr>
      <vt:lpstr>4 Parte práctica 4.1 COMPARAR SINTAXIS DE LENGUAJES 4.1.2 JAVA</vt:lpstr>
      <vt:lpstr>4 Parte práctica 4.1 COMPARAR SINTAXIS DE LENGUAJES 4.1.2 JAVA</vt:lpstr>
      <vt:lpstr>4 Parte práctica 4.1 COMPARAR SINTAXIS DE LENGUAJES 4.1.3 HTML</vt:lpstr>
      <vt:lpstr>4 Parte práctica 4.1 COMPARAR SINTAXIS DE LENGUAJES 4.1.3 HTML</vt:lpstr>
      <vt:lpstr>4 Parte práctica 4.1 COMPARAR SINTAXIS DE LENGUAJES 4.1.3 HTML</vt:lpstr>
      <vt:lpstr>4 Parte práctica 4.1 COMPARAR SINTAXIS DE LENGUAJES 4.1.3 HTML</vt:lpstr>
      <vt:lpstr>4 Parte práctica 4.1 COMPARAR SINTAXIS DE LENGUAJES 4.1.4 LENGUAJE C++</vt:lpstr>
      <vt:lpstr>4 Parte práctica 4.1 COMPARAR SINTAXIS DE LENGUAJES 4.1.4 LENGUAJE C++</vt:lpstr>
      <vt:lpstr>4 Parte práctica 4.1 COMPARAR SINTAXIS DE LENGUAJES 4.1.4 LENGUAJE C++</vt:lpstr>
      <vt:lpstr>4 Parte práctica 4.1 COMPARAR SINTAXIS DE LENGUAJES 4.1.4 LENGUAJE C++</vt:lpstr>
      <vt:lpstr>4 Parte práctica 4.1 COMPARAR SINTAXIS DE LENGUAJES 4.1.5 VB</vt:lpstr>
      <vt:lpstr>4 Parte práctica 4.1 COMPARAR SINTAXIS DE LENGUAJES 4.1.5 VB</vt:lpstr>
      <vt:lpstr>4 Parte práctica 4.1 COMPARAR SINTAXIS DE LENGUAJES 4.1.5 VB</vt:lpstr>
      <vt:lpstr>4 Parte práctica 4.1 COMPARAR SINTAXIS DE LENGUAJES 4.1.6 F#</vt:lpstr>
      <vt:lpstr>4 Parte práctica 4.1 COMPARAR SINTAXIS DE LENGUAJES 4.1.6 F#</vt:lpstr>
      <vt:lpstr>4 Parte práctica 4.1 COMPARAR SINTAXIS DE LENGUAJES 4.1.6 F#</vt:lpstr>
      <vt:lpstr>4 Parte práctica 4.2 INTEROPERABILIDAD DE LENGUAJES</vt:lpstr>
      <vt:lpstr>4 Parte práctica 4.2 INTEROPERABILIDAD DE LENGUAJES</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mvc</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AGREGAR REFERENCIAS</vt:lpstr>
      <vt:lpstr>4 Parte práctica 4.2 INTEROPERABILIDAD DE LENGUAJES – codificación vista</vt:lpstr>
      <vt:lpstr>4 Parte práctica 4.2 INTEROPERABILIDAD DE LENGUAJES – codificación vista</vt:lpstr>
      <vt:lpstr>4 Parte práctica 4.2 INTEROPERABILIDAD DE LENGUAJES – codificación controlador</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4.3 net standard</vt:lpstr>
      <vt:lpstr>4 Parte práctica 4.4 ejecución 4.4.1 sintaxis – c#</vt:lpstr>
      <vt:lpstr>4 Parte práctica 4.4 ejecución 4.4. 1 sintaxis – java</vt:lpstr>
      <vt:lpstr>4 Parte práctica 4.4 ejecución 4.4.1 sintaxis – html</vt:lpstr>
      <vt:lpstr>4 Parte práctica 4.4 ejecución 4.4. 1 sintaxis – c++</vt:lpstr>
      <vt:lpstr>4 Parte práctica 4.4 ejecución 4.4. 1 sintaxis – vb</vt:lpstr>
      <vt:lpstr>4 Parte práctica 4.4 ejecución 4.4.1 sintaxis – f#</vt:lpstr>
      <vt:lpstr>4 Parte práctica 4.4 ejecución 4.4.2 interoperabilidad</vt:lpstr>
      <vt:lpstr>4 Parte práctica 4.4 ejecución 4.4.2 interoperabilidad</vt:lpstr>
      <vt:lpstr>4 Parte práctica 4.4 ejecución 4.4.2 interoperabilidad</vt:lpstr>
      <vt:lpstr>4 Parte práctica 4.4 ejecución 4.4.3 .net standard</vt:lpstr>
      <vt:lpstr>5 CONCLUSIONES</vt:lpstr>
      <vt:lpstr>5 CONCLUSIONES</vt:lpstr>
      <vt:lpstr>6 RECOMENDACIONES</vt:lpstr>
      <vt:lpstr>BIBLIOGRAFIA</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EDISON STEVEN CHINLLE PERALTA</cp:lastModifiedBy>
  <cp:revision>228</cp:revision>
  <dcterms:created xsi:type="dcterms:W3CDTF">2020-07-10T23:33:49Z</dcterms:created>
  <dcterms:modified xsi:type="dcterms:W3CDTF">2023-02-01T20:51:03Z</dcterms:modified>
</cp:coreProperties>
</file>